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c2805a6a35b741e1" /><Relationship Type="http://schemas.openxmlformats.org/officeDocument/2006/relationships/extended-properties" Target="/docProps/app.xml" Id="R4ef8d697edc847ec" /><Relationship Type="http://schemas.openxmlformats.org/officeDocument/2006/relationships/officeDocument" Target="/ppt/presentation.xml" Id="R342e64b2781d43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8bbef4f37b4055"/>
  </p:sldMasterIdLst>
  <p:notesMasterIdLst>
    <p:notesMasterId xmlns:r="http://schemas.openxmlformats.org/officeDocument/2006/relationships" r:id="Rd3b473e58859440b"/>
  </p:notesMasterIdLst>
  <p:sldIdLst>
    <p:sldId xmlns:r="http://schemas.openxmlformats.org/officeDocument/2006/relationships" id="256" r:id="Rf72b7a510bad4b47"/>
    <p:sldId xmlns:r="http://schemas.openxmlformats.org/officeDocument/2006/relationships" id="257" r:id="Rc3f47535f70c461d"/>
    <p:sldId xmlns:r="http://schemas.openxmlformats.org/officeDocument/2006/relationships" id="258" r:id="R22759d7376ee4ab5"/>
    <p:sldId xmlns:r="http://schemas.openxmlformats.org/officeDocument/2006/relationships" id="259" r:id="Rdf4e9a40582047b8"/>
    <p:sldId xmlns:r="http://schemas.openxmlformats.org/officeDocument/2006/relationships" id="260" r:id="R468808ce493a485e"/>
    <p:sldId xmlns:r="http://schemas.openxmlformats.org/officeDocument/2006/relationships" id="261" r:id="Rbe46200eba8c43d2"/>
    <p:sldId xmlns:r="http://schemas.openxmlformats.org/officeDocument/2006/relationships" id="262" r:id="Rfe31cf92a5d74dbd"/>
    <p:sldId xmlns:r="http://schemas.openxmlformats.org/officeDocument/2006/relationships" id="263" r:id="R52bc0181ed6544f2"/>
    <p:sldId xmlns:r="http://schemas.openxmlformats.org/officeDocument/2006/relationships" id="264" r:id="Rdbf6312013c845c1"/>
    <p:sldId xmlns:r="http://schemas.openxmlformats.org/officeDocument/2006/relationships" id="265" r:id="R21ae209ebb354072"/>
    <p:sldId xmlns:r="http://schemas.openxmlformats.org/officeDocument/2006/relationships" id="266" r:id="Rbbc4db146a234e8e"/>
    <p:sldId xmlns:r="http://schemas.openxmlformats.org/officeDocument/2006/relationships" id="267" r:id="Rfbad0a000069443b"/>
    <p:sldId xmlns:r="http://schemas.openxmlformats.org/officeDocument/2006/relationships" id="268" r:id="Rcfa2df6dfab743a3"/>
    <p:sldId xmlns:r="http://schemas.openxmlformats.org/officeDocument/2006/relationships" id="269" r:id="Rf6ea227bf22a4fda"/>
    <p:sldId xmlns:r="http://schemas.openxmlformats.org/officeDocument/2006/relationships" id="270" r:id="Rc3f7a92cad2845c2"/>
    <p:sldId xmlns:r="http://schemas.openxmlformats.org/officeDocument/2006/relationships" id="271" r:id="Re230c001fb0b4f74"/>
    <p:sldId xmlns:r="http://schemas.openxmlformats.org/officeDocument/2006/relationships" id="272" r:id="Rb0b88e8e7c7f4d91"/>
    <p:sldId xmlns:r="http://schemas.openxmlformats.org/officeDocument/2006/relationships" id="273" r:id="Ra7644a4e58354ced"/>
    <p:sldId xmlns:r="http://schemas.openxmlformats.org/officeDocument/2006/relationships" id="274" r:id="R7b15806fc49344fb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af205b405e144658" /><Relationship Type="http://schemas.openxmlformats.org/officeDocument/2006/relationships/slideMaster" Target="/ppt/slideMasters/slideMaster1.xml" Id="R758bbef4f37b4055" /><Relationship Type="http://schemas.openxmlformats.org/officeDocument/2006/relationships/notesMaster" Target="/ppt/notesMasters/notesMaster1.xml" Id="Rd3b473e58859440b" /><Relationship Type="http://schemas.openxmlformats.org/officeDocument/2006/relationships/presProps" Target="/ppt/presProps.xml" Id="R0ebfa53c0ff946a0" /><Relationship Type="http://schemas.openxmlformats.org/officeDocument/2006/relationships/tableStyles" Target="/ppt/tableStyles.xml" Id="R0c44000de7e14172" /><Relationship Type="http://schemas.openxmlformats.org/officeDocument/2006/relationships/slide" Target="/ppt/slides/slide1.xml" Id="Rf72b7a510bad4b47" /><Relationship Type="http://schemas.openxmlformats.org/officeDocument/2006/relationships/slide" Target="/ppt/slides/slide2.xml" Id="Rc3f47535f70c461d" /><Relationship Type="http://schemas.openxmlformats.org/officeDocument/2006/relationships/slide" Target="/ppt/slides/slide3.xml" Id="R22759d7376ee4ab5" /><Relationship Type="http://schemas.openxmlformats.org/officeDocument/2006/relationships/slide" Target="/ppt/slides/slide4.xml" Id="Rdf4e9a40582047b8" /><Relationship Type="http://schemas.openxmlformats.org/officeDocument/2006/relationships/slide" Target="/ppt/slides/slide5.xml" Id="R468808ce493a485e" /><Relationship Type="http://schemas.openxmlformats.org/officeDocument/2006/relationships/slide" Target="/ppt/slides/slide6.xml" Id="Rbe46200eba8c43d2" /><Relationship Type="http://schemas.openxmlformats.org/officeDocument/2006/relationships/slide" Target="/ppt/slides/slide7.xml" Id="Rfe31cf92a5d74dbd" /><Relationship Type="http://schemas.openxmlformats.org/officeDocument/2006/relationships/slide" Target="/ppt/slides/slide8.xml" Id="R52bc0181ed6544f2" /><Relationship Type="http://schemas.openxmlformats.org/officeDocument/2006/relationships/slide" Target="/ppt/slides/slide9.xml" Id="Rdbf6312013c845c1" /><Relationship Type="http://schemas.openxmlformats.org/officeDocument/2006/relationships/slide" Target="/ppt/slides/slide10.xml" Id="R21ae209ebb354072" /><Relationship Type="http://schemas.openxmlformats.org/officeDocument/2006/relationships/slide" Target="/ppt/slides/slide11.xml" Id="Rbbc4db146a234e8e" /><Relationship Type="http://schemas.openxmlformats.org/officeDocument/2006/relationships/slide" Target="/ppt/slides/slide12.xml" Id="Rfbad0a000069443b" /><Relationship Type="http://schemas.openxmlformats.org/officeDocument/2006/relationships/slide" Target="/ppt/slides/slide13.xml" Id="Rcfa2df6dfab743a3" /><Relationship Type="http://schemas.openxmlformats.org/officeDocument/2006/relationships/slide" Target="/ppt/slides/slide14.xml" Id="Rf6ea227bf22a4fda" /><Relationship Type="http://schemas.openxmlformats.org/officeDocument/2006/relationships/slide" Target="/ppt/slides/slide15.xml" Id="Rc3f7a92cad2845c2" /><Relationship Type="http://schemas.openxmlformats.org/officeDocument/2006/relationships/slide" Target="/ppt/slides/slide16.xml" Id="Re230c001fb0b4f74" /><Relationship Type="http://schemas.openxmlformats.org/officeDocument/2006/relationships/slide" Target="/ppt/slides/slide17.xml" Id="Rb0b88e8e7c7f4d91" /><Relationship Type="http://schemas.openxmlformats.org/officeDocument/2006/relationships/slide" Target="/ppt/slides/slide18.xml" Id="Ra7644a4e58354ced" /><Relationship Type="http://schemas.openxmlformats.org/officeDocument/2006/relationships/slide" Target="/ppt/slides/slide19.xml" Id="R7b15806fc49344fb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f2cadb3e1ae842a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9c1e119c34944fc" /><Relationship Type="http://schemas.openxmlformats.org/officeDocument/2006/relationships/notesMaster" Target="/ppt/notesMasters/notesMaster1.xml" Id="Raae63a997a1f4180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5ea47fed15d44075" /><Relationship Type="http://schemas.openxmlformats.org/officeDocument/2006/relationships/notesMaster" Target="/ppt/notesMasters/notesMaster1.xml" Id="R43cfca096c8245a0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263448f8f31742f8" /><Relationship Type="http://schemas.openxmlformats.org/officeDocument/2006/relationships/notesMaster" Target="/ppt/notesMasters/notesMaster1.xml" Id="R2810cd37d46f4153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35594ff77b77431d" /><Relationship Type="http://schemas.openxmlformats.org/officeDocument/2006/relationships/notesMaster" Target="/ppt/notesMasters/notesMaster1.xml" Id="R0b54ff49009248cb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5862123c36dd4e69" /><Relationship Type="http://schemas.openxmlformats.org/officeDocument/2006/relationships/notesMaster" Target="/ppt/notesMasters/notesMaster1.xml" Id="R858ab100490b4f33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c4713fe2cc62407d" /><Relationship Type="http://schemas.openxmlformats.org/officeDocument/2006/relationships/notesMaster" Target="/ppt/notesMasters/notesMaster1.xml" Id="Rbeafa21e5c23471e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3e0e4fdd6ebe41f4" /><Relationship Type="http://schemas.openxmlformats.org/officeDocument/2006/relationships/notesMaster" Target="/ppt/notesMasters/notesMaster1.xml" Id="Rb6b61d8f0682430f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9ea02d77dfcd4de0" /><Relationship Type="http://schemas.openxmlformats.org/officeDocument/2006/relationships/notesMaster" Target="/ppt/notesMasters/notesMaster1.xml" Id="Rba187d2203624d56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2f1ee7fa47ec49fb" /><Relationship Type="http://schemas.openxmlformats.org/officeDocument/2006/relationships/notesMaster" Target="/ppt/notesMasters/notesMaster1.xml" Id="Rc843b0d30eea4ada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00f4426a518b4bea" /><Relationship Type="http://schemas.openxmlformats.org/officeDocument/2006/relationships/notesMaster" Target="/ppt/notesMasters/notesMaster1.xml" Id="R5279a21f008c4fee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86b5c80a29e64702" /><Relationship Type="http://schemas.openxmlformats.org/officeDocument/2006/relationships/notesMaster" Target="/ppt/notesMasters/notesMaster1.xml" Id="Re84065d056f14054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8a3af36980c34988" /><Relationship Type="http://schemas.openxmlformats.org/officeDocument/2006/relationships/notesMaster" Target="/ppt/notesMasters/notesMaster1.xml" Id="Rf6dfaa18c7444a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1f204bd122bd4864" /><Relationship Type="http://schemas.openxmlformats.org/officeDocument/2006/relationships/notesMaster" Target="/ppt/notesMasters/notesMaster1.xml" Id="R416adaba7d7f458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26f2614241b44769" /><Relationship Type="http://schemas.openxmlformats.org/officeDocument/2006/relationships/notesMaster" Target="/ppt/notesMasters/notesMaster1.xml" Id="Ra01e1dce2fe8428e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cc1ee5440bb4800" /><Relationship Type="http://schemas.openxmlformats.org/officeDocument/2006/relationships/notesMaster" Target="/ppt/notesMasters/notesMaster1.xml" Id="R7a3948ae0cc24c68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111e43a65424ca9" /><Relationship Type="http://schemas.openxmlformats.org/officeDocument/2006/relationships/notesMaster" Target="/ppt/notesMasters/notesMaster1.xml" Id="R48351fbee1f74464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85020992aa034ef2" /><Relationship Type="http://schemas.openxmlformats.org/officeDocument/2006/relationships/notesMaster" Target="/ppt/notesMasters/notesMaster1.xml" Id="Rf55680a81d2a4957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7eef5e0f4d8c4715" /><Relationship Type="http://schemas.openxmlformats.org/officeDocument/2006/relationships/notesMaster" Target="/ppt/notesMasters/notesMaster1.xml" Id="R0e6e4e1342034267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62fa1eca961c4a45" /><Relationship Type="http://schemas.openxmlformats.org/officeDocument/2006/relationships/notesMaster" Target="/ppt/notesMasters/notesMaster1.xml" Id="R6f8377b75d6a4381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fbde9efb94e87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df0039c86c414d02" /><Relationship Type="http://schemas.openxmlformats.org/officeDocument/2006/relationships/slideLayout" Target="/ppt/slideLayouts/slideLayout1.xml" Id="R3f3f6f3fef76443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3f6f3fef76443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f50ae5aa841e7" /><Relationship Type="http://schemas.openxmlformats.org/officeDocument/2006/relationships/notesSlide" Target="/ppt/notesSlides/notesSlide1.xml" Id="Re0d461718b9841af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f12b2a2ad42e2" /><Relationship Type="http://schemas.openxmlformats.org/officeDocument/2006/relationships/notesSlide" Target="/ppt/notesSlides/notesSlide10.xml" Id="R96518089c87446ad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ad1e74d5b4d8d" /><Relationship Type="http://schemas.openxmlformats.org/officeDocument/2006/relationships/notesSlide" Target="/ppt/notesSlides/notesSlide11.xml" Id="Rbfee6643cea34915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c62285e2b4129" /><Relationship Type="http://schemas.openxmlformats.org/officeDocument/2006/relationships/notesSlide" Target="/ppt/notesSlides/notesSlide12.xml" Id="Rfca79da381e74e16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928a68f29487d" /><Relationship Type="http://schemas.openxmlformats.org/officeDocument/2006/relationships/notesSlide" Target="/ppt/notesSlides/notesSlide13.xml" Id="R11841e80b0584088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a58811c854491" /><Relationship Type="http://schemas.openxmlformats.org/officeDocument/2006/relationships/notesSlide" Target="/ppt/notesSlides/notesSlide14.xml" Id="R0ffaa4fef41c4b06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3569724c24e0f" /><Relationship Type="http://schemas.openxmlformats.org/officeDocument/2006/relationships/notesSlide" Target="/ppt/notesSlides/notesSlide15.xml" Id="Rf5a6e485bc604dfa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6bdc504244b19" /><Relationship Type="http://schemas.openxmlformats.org/officeDocument/2006/relationships/notesSlide" Target="/ppt/notesSlides/notesSlide16.xml" Id="Rba48064afd9e4a33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1c6d21fde4b66" /><Relationship Type="http://schemas.openxmlformats.org/officeDocument/2006/relationships/notesSlide" Target="/ppt/notesSlides/notesSlide17.xml" Id="Rd414212a28d54a0c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a1f6aa1f142cb" /><Relationship Type="http://schemas.openxmlformats.org/officeDocument/2006/relationships/notesSlide" Target="/ppt/notesSlides/notesSlide18.xml" Id="Re0574e18e10c4328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5da3bb6414522" /><Relationship Type="http://schemas.openxmlformats.org/officeDocument/2006/relationships/notesSlide" Target="/ppt/notesSlides/notesSlide19.xml" Id="R4409304dc45e40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c2a31ef1c48ba" /><Relationship Type="http://schemas.openxmlformats.org/officeDocument/2006/relationships/notesSlide" Target="/ppt/notesSlides/notesSlide2.xml" Id="R88c2152c58cd4e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ef386d35e4246" /><Relationship Type="http://schemas.openxmlformats.org/officeDocument/2006/relationships/notesSlide" Target="/ppt/notesSlides/notesSlide3.xml" Id="Ra6208cbfedb242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bd1db95f347c7" /><Relationship Type="http://schemas.openxmlformats.org/officeDocument/2006/relationships/notesSlide" Target="/ppt/notesSlides/notesSlide4.xml" Id="R9806a41ceaf94e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50e730f6c4111" /><Relationship Type="http://schemas.openxmlformats.org/officeDocument/2006/relationships/notesSlide" Target="/ppt/notesSlides/notesSlide5.xml" Id="Rf74da47df71e47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9b0d77b574937" /><Relationship Type="http://schemas.openxmlformats.org/officeDocument/2006/relationships/notesSlide" Target="/ppt/notesSlides/notesSlide6.xml" Id="Rb6c73e79768642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f3d4854514850" /><Relationship Type="http://schemas.openxmlformats.org/officeDocument/2006/relationships/notesSlide" Target="/ppt/notesSlides/notesSlide7.xml" Id="R4582274c7d264791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63350312b4bcc" /><Relationship Type="http://schemas.openxmlformats.org/officeDocument/2006/relationships/notesSlide" Target="/ppt/notesSlides/notesSlide8.xml" Id="R1e5c7eee5eec40f8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a6b52209c48ce" /><Relationship Type="http://schemas.openxmlformats.org/officeDocument/2006/relationships/notesSlide" Target="/ppt/notesSlides/notesSlide9.xml" Id="Rb386408345b74902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101820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CC9870A-8191-4205-BCE6-00F9A468E8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0"/>
          </a:solidFill>
          <a:ln xmlns:a="http://schemas.openxmlformats.org/drawingml/2006/main" w="0">
            <a:solidFill>
              <a:srgbClr val="101820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C90C8F8-D4FF-4071-AFFC-C49B39FA44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solidFill>
              <a:srgbClr val="E95F3C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F0EBCE1-3083-4AB4-AB6A-86F496969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71450"/>
            <a:ext cx="12192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B84B"/>
          </a:solidFill>
          <a:ln xmlns:a="http://schemas.openxmlformats.org/drawingml/2006/main" w="0">
            <a:solidFill>
              <a:srgbClr val="F2B84B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615FC34-88F7-4C88-B62F-D3B08FDF3B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838200"/>
            <a:ext cx="163830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DCEFEB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2CC21A6-FC0C-426D-A772-2420E57BD6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885825"/>
            <a:ext cx="14478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SESSION 1 -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818DAED-5C7C-48FD-995D-471850077A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428750"/>
            <a:ext cx="7810500" cy="1447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4200" b="1" i="0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4200" b="1" i="0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GitHub Copilot for QA, SDLC, and STLC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719722F-ECBA-4653-816F-1507F21888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143250"/>
            <a:ext cx="7810500" cy="819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00" b="0" i="0">
                <a:solidFill>
                  <a:srgbClr val="DBE7E5"/>
                </a:solidFill>
                <a:latin typeface="Aptos"/>
                <a:ea typeface="Aptos"/>
                <a:cs typeface="Aptos"/>
              </a:defRPr>
            </a:pPr>
            <a:r>
              <a:rPr sz="1800" b="0" i="0">
                <a:solidFill>
                  <a:srgbClr val="DBE7E5"/>
                </a:solidFill>
                <a:latin typeface="Aptos"/>
                <a:ea typeface="Aptos"/>
                <a:cs typeface="Aptos"/>
              </a:rPr>
              <a:t>Install, command cheat sheet, QA examples, and reusable skills for test plans, test cases, bug reports, and Jira MCP workflows.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140E7B8-E2B3-424B-9B17-61680B5904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629150"/>
            <a:ext cx="2857500" cy="1104900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1EB30C7-0FA3-4BB8-987A-FE3FDB394F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80060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solidFill>
              <a:srgbClr val="0B6E69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95BE20E-BD26-4874-AE6A-888E647493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857750"/>
            <a:ext cx="32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C3734ED-E62B-4D13-9B82-C2B1E1CBE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91075"/>
            <a:ext cx="2114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Learn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6FFABD8-9437-4059-84BF-84EBDA37C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5181600"/>
            <a:ext cx="2476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Core surfaces and commands.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2754BB5-9520-4B93-B6A9-06E542FBC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67150" y="4629150"/>
            <a:ext cx="2857500" cy="1104900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E2F6AD5-235E-46E0-8879-2E2687E7F0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480060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solidFill>
              <a:srgbClr val="E95F3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042AA13-EE9C-4E0A-BC7C-7B8A2074B1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4857750"/>
            <a:ext cx="32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644D7FE-264D-4F06-B375-99076AD4CA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4791075"/>
            <a:ext cx="2114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Apply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D7B043A-AAAD-400F-AC9C-59F7ABD290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650" y="5181600"/>
            <a:ext cx="2476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QA examples across SDLC and STLC.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6DB99D8-E71F-4E3D-B797-28833F604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0400" y="4629150"/>
            <a:ext cx="3143250" cy="1104900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817A111-F624-43AD-A84D-E0C494F1FE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2800" y="480060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2B84B"/>
          </a:solidFill>
          <a:ln xmlns:a="http://schemas.openxmlformats.org/drawingml/2006/main" w="0">
            <a:solidFill>
              <a:srgbClr val="F2B84B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EF0306E-456F-4B10-BA0C-10EC2FE413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2800" y="4857750"/>
            <a:ext cx="32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199459E-A546-4936-B819-EA31B749A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0950" y="4791075"/>
            <a:ext cx="2400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Build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911F1E5-9255-4D37-9A6B-90F853DC6C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5181600"/>
            <a:ext cx="27622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Three Copilot skills plus Jira context.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B9E9C6D-1C9E-4D5D-A520-725C1E5BF9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B8C4C1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B8C4C1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763856459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579AF3F-74CF-4DD1-B728-E3882ADBDD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STLC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7A2810C-39C7-4BB2-A81E-D631147CAD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Full STLC: turn every testing stage into an artifact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E3DA461-D07C-4E7B-BDDD-C4D9382C08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This is the backbone of the hands-on lab.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399555B-9F6A-4BB0-838D-A86EB0C4C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52CC8B4-AABE-4902-8BCD-5A278AE07F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841C620-9ED9-4FF0-A7F0-3541DED681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DA52668-B80D-4165-A74D-84B4BE9FF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10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B9AE260-3DDE-496D-BA04-0233CC902A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95450"/>
            <a:ext cx="2324100" cy="1409700"/>
          </a:xfrm>
          <a:prstGeom xmlns:a="http://schemas.openxmlformats.org/drawingml/2006/main" prst="roundRect">
            <a:avLst>
              <a:gd name="adj" fmla="val 54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B68B869-95DA-4009-AFE8-2F55D3F20C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47850"/>
            <a:ext cx="7810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DCEFE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D67B6F1-B744-4C1D-B579-9C6D1DC72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1895475"/>
            <a:ext cx="5905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STLC 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46084A7-31ED-449B-B94F-22E41B804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90750"/>
            <a:ext cx="1905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Requirement analysis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EC55B82-FC49-43B0-9B0A-4204FBCA3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590800"/>
            <a:ext cx="1952625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Ambiguities, assumptions, acceptance gaps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5B5FA00-D36B-465C-ACF7-43DFDFDA7B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1695450"/>
            <a:ext cx="2324100" cy="1409700"/>
          </a:xfrm>
          <a:prstGeom xmlns:a="http://schemas.openxmlformats.org/drawingml/2006/main" prst="roundRect">
            <a:avLst>
              <a:gd name="adj" fmla="val 54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29EBFD5-4A54-4158-B06A-561B81FA2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1847850"/>
            <a:ext cx="7810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FBE5DD"/>
          </a:solidFill>
          <a:ln xmlns:a="http://schemas.openxmlformats.org/drawingml/2006/main" w="9525">
            <a:solidFill>
              <a:srgbClr val="FBE5DD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946CC58-3FC9-4BC9-8371-B30A94CC21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1895475"/>
            <a:ext cx="5905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E95F3C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E95F3C"/>
                </a:solidFill>
                <a:latin typeface="Aptos"/>
                <a:ea typeface="Aptos"/>
                <a:cs typeface="Aptos"/>
              </a:rPr>
              <a:t>STLC 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481C393-A8BF-42B2-8470-57EE68ECFC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2190750"/>
            <a:ext cx="1905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Test planning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C3D9F75-1DE0-4E82-917A-975E0F4BE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2590800"/>
            <a:ext cx="1952625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Scope, strategy, risks, entry and exit criteria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AE0F386-207B-44E2-B49D-554F20A727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1695450"/>
            <a:ext cx="2324100" cy="1409700"/>
          </a:xfrm>
          <a:prstGeom xmlns:a="http://schemas.openxmlformats.org/drawingml/2006/main" prst="roundRect">
            <a:avLst>
              <a:gd name="adj" fmla="val 54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601C245-3D75-4034-8274-32E120EE8E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1847850"/>
            <a:ext cx="7810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DCEFEB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B7F6248-DCBB-4B13-BB22-775D40FCED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1895475"/>
            <a:ext cx="5905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STLC 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2C1B466-9C15-40F7-9E1D-44B7C1493B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190750"/>
            <a:ext cx="1905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Test case design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99F2C89-9541-49AD-8077-16407CB89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590800"/>
            <a:ext cx="1952625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Scenarios, cases, data, automation candidates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19A72BE-C3A4-4DAA-8945-8889E01652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1695450"/>
            <a:ext cx="2324100" cy="1409700"/>
          </a:xfrm>
          <a:prstGeom xmlns:a="http://schemas.openxmlformats.org/drawingml/2006/main" prst="roundRect">
            <a:avLst>
              <a:gd name="adj" fmla="val 54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0F5E6FC-11DC-4994-8030-46923BBE25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1847850"/>
            <a:ext cx="7810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FBE5DD"/>
          </a:solidFill>
          <a:ln xmlns:a="http://schemas.openxmlformats.org/drawingml/2006/main" w="9525">
            <a:solidFill>
              <a:srgbClr val="FBE5D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9E9B068-6712-4301-9CC1-05FB377420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1895475"/>
            <a:ext cx="5905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E95F3C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E95F3C"/>
                </a:solidFill>
                <a:latin typeface="Aptos"/>
                <a:ea typeface="Aptos"/>
                <a:cs typeface="Aptos"/>
              </a:rPr>
              <a:t>STLC 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B6E576B-87DD-49B9-BE40-BAFC2FF3E3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190750"/>
            <a:ext cx="1905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Environment setup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FF7BB0B-0AD9-46D3-A868-B46361F18B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590800"/>
            <a:ext cx="1952625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Config, users, browsers, data readiness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779B2D2-463C-4013-BA7D-B6DBACB76C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924300"/>
            <a:ext cx="2324100" cy="1409700"/>
          </a:xfrm>
          <a:prstGeom xmlns:a="http://schemas.openxmlformats.org/drawingml/2006/main" prst="roundRect">
            <a:avLst>
              <a:gd name="adj" fmla="val 54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885B261-02C6-439B-A220-BD4B582BD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076700"/>
            <a:ext cx="7810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DCEFEB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1305C78-3763-4EBB-9CCD-DE743C837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124325"/>
            <a:ext cx="5905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STLC 5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16FCB11-50C7-4831-B141-7D8771DB27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419600"/>
            <a:ext cx="1905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Execution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3B51832-C660-4841-8C85-50AE89129F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819650"/>
            <a:ext cx="1952625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Run log, evidence, pass/fail, blockers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C401588-3CE8-48E9-9585-8707D7990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924300"/>
            <a:ext cx="2324100" cy="1409700"/>
          </a:xfrm>
          <a:prstGeom xmlns:a="http://schemas.openxmlformats.org/drawingml/2006/main" prst="roundRect">
            <a:avLst>
              <a:gd name="adj" fmla="val 54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BA769BCE-81BF-4139-9047-47505EEA70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076700"/>
            <a:ext cx="7810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FBE5DD"/>
          </a:solidFill>
          <a:ln xmlns:a="http://schemas.openxmlformats.org/drawingml/2006/main" w="9525">
            <a:solidFill>
              <a:srgbClr val="FBE5DD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E20B95D-9EED-4C49-A967-A7FFC7C723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4124325"/>
            <a:ext cx="5905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E95F3C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E95F3C"/>
                </a:solidFill>
                <a:latin typeface="Aptos"/>
                <a:ea typeface="Aptos"/>
                <a:cs typeface="Aptos"/>
              </a:rPr>
              <a:t>STLC 6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80BC698-7905-41D6-ADD8-562B0A79D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4419600"/>
            <a:ext cx="1905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Defect reporting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3902773-3E3D-4822-AF51-40C887CF57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4819650"/>
            <a:ext cx="1952625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Bug report, impact, severity, Jira fields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62E2EE5-C9C1-4E5F-ADC5-1A370ECAAE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3924300"/>
            <a:ext cx="2324100" cy="1409700"/>
          </a:xfrm>
          <a:prstGeom xmlns:a="http://schemas.openxmlformats.org/drawingml/2006/main" prst="roundRect">
            <a:avLst>
              <a:gd name="adj" fmla="val 54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315EC88-E17F-4417-84C7-30BF5423F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4076700"/>
            <a:ext cx="7810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DCEFEB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01763B30-4AA5-4FA3-9776-FAEDC320AC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124325"/>
            <a:ext cx="5905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STLC 7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D5117D4D-E908-41C7-A17E-73FB462CE6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419600"/>
            <a:ext cx="1905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Closure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30FE9D3A-0E71-4D6A-96A7-A0FA3E2002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819650"/>
            <a:ext cx="1952625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Summary, coverage, residual risk, lessons learned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B592164C-61E7-40C9-8421-98768AC7A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43050" y="3409950"/>
            <a:ext cx="878205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D8D2C8"/>
            </a:solidFill>
            <a:prstDash val="dash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5067054F-5A2E-4AA3-A1CD-D14F39286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" y="3295650"/>
            <a:ext cx="9048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11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Traceability thread: requirement -&gt; scenario -&gt; test case -&gt; execution evidence -&gt; Jira defect -&gt; closure report</a:t>
            </a:r>
          </a:p>
        </p:txBody>
      </p:sp>
    </p:spTree>
    <p:extLst>
      <p:ext uri="{BB962C8B-B14F-4D97-AF65-F5344CB8AC3E}">
        <p14:creationId xmlns:p14="http://schemas.microsoft.com/office/powerpoint/2010/main" val="1083319273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3D434EE-2B82-4AF5-A3B4-CF60171910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EXAMPLE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5BDD887-23DA-458D-AE54-8589953CC1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QA example: login story to STLC artifacts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6623F1F-D49F-4482-99E1-6BE6F9237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Use a small story so students can see the full loop in one class.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F213608-98F5-483E-AE4C-3C39B84717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22D9C6C-B124-4960-B643-45A1289D9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64A52A3-4B52-4D9F-AB60-D0E6B451AC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ECCDAC6-F3DD-4536-B9F1-F7FA60D073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11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158E7C7-512B-40A9-8784-42D2A582D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638300"/>
            <a:ext cx="4762500" cy="16192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C0F722C-A5AA-40F0-8068-1281A9C45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1847850"/>
            <a:ext cx="99060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E3ECFF"/>
          </a:solidFill>
          <a:ln xmlns:a="http://schemas.openxmlformats.org/drawingml/2006/main" w="9525">
            <a:solidFill>
              <a:srgbClr val="E3ECF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0289E89-68CE-491B-A2E4-6CD6C53833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1895475"/>
            <a:ext cx="8001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2563EB"/>
                </a:solidFill>
                <a:latin typeface="Aptos"/>
                <a:ea typeface="Aptos"/>
                <a:cs typeface="Aptos"/>
              </a:rPr>
              <a:t>USER STORY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6CFECF3-4259-4E4B-8816-E1365E6D1B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247900"/>
            <a:ext cx="40957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425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As a registered user, I want to log in with email and password so I can access my dashboard.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20B57D4-7002-4623-B681-9459967B04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819400"/>
            <a:ext cx="4095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Acceptance criteria: valid login works; invalid password fails; locked user is blocked; session expires after inactivity.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5445A48-D164-4040-A9FC-FDA8CBE2A2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1600200"/>
            <a:ext cx="45720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B91BFD4-CE95-4B69-B601-4E2351945A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17716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solidFill>
              <a:srgbClr val="0B6E69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6C7F05B-FD37-4E95-B50C-2579FE7970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1828800"/>
            <a:ext cx="32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9D079DF-E0FA-442D-A8FA-F2CB32383D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1762125"/>
            <a:ext cx="3829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Ask for risk review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4E3E85C-731B-4AFC-B171-7CCD8DD8E8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2152650"/>
            <a:ext cx="41910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Identify missing acceptance criteria, edge cases, and security risks.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CDE1224-6EF6-42E4-BA74-3DC1DFB1A8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67000"/>
            <a:ext cx="45720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B2372B2-4AEF-4D27-A722-0539C5C264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28384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solidFill>
              <a:srgbClr val="E95F3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6E19F90-BB37-4C95-9871-6CBB1D6687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2895600"/>
            <a:ext cx="32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F716078-22C6-47A7-B525-38708CFEFD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828925"/>
            <a:ext cx="3829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Generate test plan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66A07B3-75BE-427D-9693-E92843CA9B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219450"/>
            <a:ext cx="41910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Create scope, test types, environment, data, and entry/exit criteria.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2A747BA-7B95-4940-9C90-625E1EC3D9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733800"/>
            <a:ext cx="45720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D21DF3E-2903-4B5C-9A40-2EE08154C1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39052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2B84B"/>
          </a:solidFill>
          <a:ln xmlns:a="http://schemas.openxmlformats.org/drawingml/2006/main" w="0">
            <a:solidFill>
              <a:srgbClr val="F2B84B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64A3D21-E431-4DCA-BAAA-97EAA56C5E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3962400"/>
            <a:ext cx="32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CABD597-F396-4684-9703-99A50CCECB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3895725"/>
            <a:ext cx="3829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Generate test cases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9113F7C-6349-479D-802D-7446DB7B27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4286250"/>
            <a:ext cx="41910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Positive, negative, boundary, role-based, session, accessibility, and regression.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C1C2B28-E167-44E3-80D2-6D27C249CD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800600"/>
            <a:ext cx="45720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7AAE650-88C1-4B1C-B27A-6D98BE0DD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49720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2563EB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FD44A87-91D1-4D83-AE76-1763D51A16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5029200"/>
            <a:ext cx="32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9A942BC-7BDE-44E3-A5C8-20777DF4E0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4962525"/>
            <a:ext cx="3829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Draft bug report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73B6B5D-268B-41F1-9A50-FD16ACB814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5353050"/>
            <a:ext cx="41910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Turn failed evidence into Jira-ready defect fields.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9BEC31C-482F-44B7-B5D9-82BF5D5746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657600"/>
            <a:ext cx="476250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B7D8D2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D96CC4D-B0BE-436A-AD37-98BA2BB55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886200"/>
            <a:ext cx="2857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14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Prompt students can copy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628D8A6-E39C-4DE4-8055-96BFD966E8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248150"/>
            <a:ext cx="409575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20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Using this story, create the STLC artifacts: assumptions, test plan, test cases, execution notes, and Jira-ready bug report format. Keep each artifact traceable to acceptance criteria.</a:t>
            </a:r>
          </a:p>
        </p:txBody>
      </p:sp>
    </p:spTree>
    <p:extLst>
      <p:ext uri="{BB962C8B-B14F-4D97-AF65-F5344CB8AC3E}">
        <p14:creationId xmlns:p14="http://schemas.microsoft.com/office/powerpoint/2010/main" val="595552791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3E23D7C-78B7-4D92-B0BF-494F50AF3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SKILL ANATOMY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8435EF8-2963-4EDB-86BF-B1A2AB4DED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How to create a GitHub Copilot skill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37EA061-B1CE-4DD0-A0FF-D41B7A5F90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A skill is a small instruction package Copilot loads when the task matches its description.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8AF3E13-71C2-41AA-BAE6-DC2AAD7DF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BB83BD3-C328-430D-8804-6749B97FE3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61A8388-9695-48C0-877B-79424DC5A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Sources: GitHub Docs skill references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3860A18-2838-46B6-A3DB-D2591F37FE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12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96C49DA-4BA3-436F-B279-312F637B2E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676400"/>
            <a:ext cx="4629150" cy="2343150"/>
          </a:xfrm>
          <a:prstGeom xmlns:a="http://schemas.openxmlformats.org/drawingml/2006/main" prst="roundRect">
            <a:avLst>
              <a:gd name="adj" fmla="val 3252"/>
            </a:avLst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10182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FD40E6F-5D4E-4349-BC2D-C084E34A60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28800"/>
            <a:ext cx="4286250" cy="2076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3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.github/skills/qa-test-plan/</a:t>
            </a:r>
          </a:p>
          <a:p xmlns:a="http://schemas.openxmlformats.org/drawingml/2006/main">
            <a:pPr>
              <a:defRPr sz="13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3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  SKILL.md</a:t>
            </a:r>
          </a:p>
          <a:p xmlns:a="http://schemas.openxmlformats.org/drawingml/2006/main">
            <a:pPr>
              <a:defRPr sz="13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3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  examples/</a:t>
            </a:r>
          </a:p>
          <a:p xmlns:a="http://schemas.openxmlformats.org/drawingml/2006/main">
            <a:pPr>
              <a:defRPr sz="13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3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  templates/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3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3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~/.copilot/skills/qa-test-plan/</a:t>
            </a:r>
          </a:p>
          <a:p xmlns:a="http://schemas.openxmlformats.org/drawingml/2006/main">
            <a:pPr>
              <a:defRPr sz="13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3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  SKILL.md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6B7FA22-11E4-43F5-8DF7-21773446EF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1676400"/>
            <a:ext cx="149352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AE231BB-B98E-49AF-B287-EBB64EFE2E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1771650"/>
            <a:ext cx="130302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Part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5050511-B9D0-4951-AC42-3AACDE6F11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13320" y="1676400"/>
            <a:ext cx="384048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C361B39-88EA-4319-B73D-0DC6172376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8570" y="1771650"/>
            <a:ext cx="364998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What it controls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A064A2A-4B30-4AC4-9883-1CCC5BD6A0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2076450"/>
            <a:ext cx="1493520" cy="460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2A9EE87-E8F6-4B5D-9F7C-1B3113825F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152650"/>
            <a:ext cx="1303020" cy="346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Directory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3F565B4-18A9-4F74-9FBB-D57D3C51A8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13320" y="2076450"/>
            <a:ext cx="3840480" cy="460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812545D-16E4-4E44-A0BC-8B7BE8815C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8570" y="2152650"/>
            <a:ext cx="3649980" cy="346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Where Copilot discovers the skill.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406FDA1-6496-4157-8406-C41513E63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2536825"/>
            <a:ext cx="1493520" cy="460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BCE0029-822A-47E0-A263-472CC50394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613025"/>
            <a:ext cx="1303020" cy="346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SKILL.md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21B2BAE-A400-4C52-B633-0FCA923DF6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13320" y="2536825"/>
            <a:ext cx="3840480" cy="460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0AD45C4-37B6-462F-8538-BA0C044AE9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8570" y="2613025"/>
            <a:ext cx="3649980" cy="346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Required Markdown instruction file.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B9D632F-46CF-45B1-9F94-AF12B0341C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2997200"/>
            <a:ext cx="1493520" cy="460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8CFE458-E089-4FD0-9D0A-6C9D46FA0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3073400"/>
            <a:ext cx="1303020" cy="346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name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20F4D84-9E82-4B0C-B35C-9F6D88D8CB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13320" y="2997200"/>
            <a:ext cx="3840480" cy="460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A2F7175-4C10-4A11-821E-467DB766A5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8570" y="3073400"/>
            <a:ext cx="3649980" cy="346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Lowercase unique skill identifier.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A69C163-CA5C-45A2-A9E1-64CB8336E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457575"/>
            <a:ext cx="1493520" cy="460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CAD1F8E-30FA-47AF-A8D3-173D4FC197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3533775"/>
            <a:ext cx="1303020" cy="346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description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9330151-1666-4D95-83FE-A7198CC1EC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13320" y="3457575"/>
            <a:ext cx="3840480" cy="460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48EE0B7-30DF-43D0-83D5-568C9A86C1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8570" y="3533775"/>
            <a:ext cx="3649980" cy="346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When Copilot should use the skill.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50286CC-48CA-4236-8C6D-DBDF477D64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917950"/>
            <a:ext cx="1493520" cy="460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9BA26B0-8B91-40B8-B858-A19540556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3994150"/>
            <a:ext cx="1303020" cy="346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Markdown body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DDF8B0F-F5C3-435A-808A-55F1A768F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13320" y="3917950"/>
            <a:ext cx="3840480" cy="460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AF79CEF-03B3-49DC-B1CF-B3286CA3A4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8570" y="3994150"/>
            <a:ext cx="3649980" cy="346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Process, rules, output format, examples.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7BAB754-08B9-4C73-8E40-10D1CAFA93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4378325"/>
            <a:ext cx="1493520" cy="460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FAF2BD2-626B-4A74-877F-654537CBB7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4454525"/>
            <a:ext cx="1303020" cy="346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Resources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CF5BA68-7E5E-46E2-8974-9D14B985C2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13320" y="4378325"/>
            <a:ext cx="3840480" cy="460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74FDB4C-A011-468B-B2B7-90E5BB9D3E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8570" y="4454525"/>
            <a:ext cx="3649980" cy="346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Optional templates, examples, or scripts.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3270203-EE70-4669-B378-9CEADA149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24350"/>
            <a:ext cx="4629150" cy="800100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F1CE"/>
          </a:solidFill>
          <a:ln xmlns:a="http://schemas.openxmlformats.org/drawingml/2006/main" w="9525">
            <a:solidFill>
              <a:srgbClr val="E4C56E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AC7C1C97-B643-4706-9D39-AA9D0E33E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495800"/>
            <a:ext cx="12382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8A5A0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8A5A00"/>
                </a:solidFill>
                <a:latin typeface="Aptos"/>
                <a:ea typeface="Aptos"/>
                <a:cs typeface="Aptos"/>
              </a:rPr>
              <a:t>Folder rules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7BDEFA17-E425-42BF-B48C-4EE2E794D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781550"/>
            <a:ext cx="4000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Project skills live under .github/skills, .claude/skills, or .agents/skills. Personal skills can live under ~/.copilot/skills or ~/.agents/skills.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F1AD3739-8918-4A3C-8BAA-8C8DCF97F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4953000"/>
            <a:ext cx="533400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101820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B8BA0966-A011-456B-81DC-9191455746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5105400"/>
            <a:ext cx="499110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88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788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---</a:t>
            </a:r>
          </a:p>
          <a:p xmlns:a="http://schemas.openxmlformats.org/drawingml/2006/main">
            <a:pPr>
              <a:defRPr sz="788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788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name: qa-test-plan</a:t>
            </a:r>
          </a:p>
          <a:p xmlns:a="http://schemas.openxmlformats.org/drawingml/2006/main">
            <a:pPr>
              <a:defRPr sz="788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788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description: Create a QA test plan from requirements or Jira context.</a:t>
            </a:r>
          </a:p>
          <a:p xmlns:a="http://schemas.openxmlformats.org/drawingml/2006/main">
            <a:pPr>
              <a:defRPr sz="788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788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---</a:t>
            </a:r>
          </a:p>
          <a:p xmlns:a="http://schemas.openxmlformats.org/drawingml/2006/main">
            <a:pPr>
              <a:defRPr sz="788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788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# Instructions</a:t>
            </a:r>
          </a:p>
          <a:p xmlns:a="http://schemas.openxmlformats.org/drawingml/2006/main">
            <a:pPr>
              <a:defRPr sz="788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788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Use the supplied story, risks, and acceptance criteria...</a:t>
            </a:r>
          </a:p>
        </p:txBody>
      </p:sp>
    </p:spTree>
    <p:extLst>
      <p:ext uri="{BB962C8B-B14F-4D97-AF65-F5344CB8AC3E}">
        <p14:creationId xmlns:p14="http://schemas.microsoft.com/office/powerpoint/2010/main" val="77291470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C8A032F-0833-43C8-9E60-3E74DAAABD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SKILL 1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E2DE115-3E74-481A-BFC0-67A3166886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Skill: QA test plan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79BF888-90ED-4DD7-A9E2-EF6A9A0F9A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Goal: turn requirements and Jira context into a realistic, reviewable plan.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EB9D47F-DC82-4B26-842D-42916AF7CC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1DCB8CE-3DCD-468F-BD29-741D0F2D3F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425EB20-1428-48B0-B695-71C49DFAAC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1C39154-9E9F-4E1F-9E13-3FD894E8CA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13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CB7C702-3B37-4083-A94A-E723FCBA35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657350"/>
            <a:ext cx="3429000" cy="352425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784321A-C096-45DC-9BD4-633150C483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1885950"/>
            <a:ext cx="9334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DCEFE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D7A1720-7274-40C7-95E4-D0313505A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1933575"/>
            <a:ext cx="7429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SKILL FILE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B78DD00-AE1B-490D-BA32-5CFFB69FCD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266950"/>
            <a:ext cx="2857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workshop-assets/skills/qa-test-plan/SKILL.md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868090A-1E38-4B83-88A5-B2AD1EFC9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990850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solidFill>
              <a:srgbClr val="0B6E69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47B5C63-6D4B-4B2B-8BA1-C2C1EF38E5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2914650"/>
            <a:ext cx="25527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Ask for scope, risks, platforms, timelines, and owners.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30502C8-7A60-45CB-93C1-8F310C2178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486150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solidFill>
              <a:srgbClr val="0B6E69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D057C0F-23C0-426E-AC57-042DBAA378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409950"/>
            <a:ext cx="25527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Create objective, scope, strategy, environment, data, entry and exit criteria.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B68B631-6B8A-4F5F-99EE-88CB344D93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981450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solidFill>
              <a:srgbClr val="0B6E69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16F09CA-0476-454B-B937-0374312BF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905250"/>
            <a:ext cx="25527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Split coverage by functional, regression, exploratory, security, and performance.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94CB588-29CF-4343-A763-038DDFF005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476750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solidFill>
              <a:srgbClr val="0B6E69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5DEF08A-059B-4EA9-B3C0-BC747F1B43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400550"/>
            <a:ext cx="25527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With Jira MCP, read linked issues and acceptance criteria first.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DC2ADE3-32AF-49D3-91CE-3CE1881490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1676400"/>
            <a:ext cx="220218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6843EBB-DE2F-468F-9777-FB4E9CDD5D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71650"/>
            <a:ext cx="201168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Output section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EEF1199-1599-4A79-A83D-84B15ADE9F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88480" y="1676400"/>
            <a:ext cx="427482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5DF4C30-FFDD-48F6-869A-C59A39F6FB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83730" y="1771650"/>
            <a:ext cx="408432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One-line purpose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4F380E1-EF56-42AD-9389-30F603F279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2076450"/>
            <a:ext cx="220218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3519A96-A706-413A-B9C4-8923420B55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2152650"/>
            <a:ext cx="201168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Objective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04227B9-61F0-4293-A96D-6DBBF23F9A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88480" y="2076450"/>
            <a:ext cx="427482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52059EE-C224-49A2-82CD-852DBA7D9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83730" y="2152650"/>
            <a:ext cx="408432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Why the test effort exists.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C327FC7-BB56-401D-AEB7-A682576E6C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2609850"/>
            <a:ext cx="220218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67DB287-2FBF-4249-A7A2-1CD71076C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2686050"/>
            <a:ext cx="201168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Scope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56F08D5-A3D3-4869-8393-2A212412D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88480" y="2609850"/>
            <a:ext cx="427482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1B9BB14-FF51-4D99-ABC3-63367C2163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83730" y="2686050"/>
            <a:ext cx="408432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What is covered and not covered.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129C1F6-E1D9-424C-9003-FEAB5C1DE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3143250"/>
            <a:ext cx="220218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59EFE03-A986-4B6A-B623-7ACBA815D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219450"/>
            <a:ext cx="201168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Approach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0576917-22ED-4CF5-944A-0848E39AF4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88480" y="3143250"/>
            <a:ext cx="427482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828899E-C559-4700-8A23-D8B293B63D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83730" y="3219450"/>
            <a:ext cx="408432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Test types, depth, and priorities.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3BA8AC3-D285-4054-BADC-D7DE2D3FDA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3676650"/>
            <a:ext cx="220218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1D8F497D-D482-4CD7-9274-B3F28D4E8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752850"/>
            <a:ext cx="201168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Criteria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9984187-9965-4E2E-9E02-5E25CC939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88480" y="3676650"/>
            <a:ext cx="427482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EBEDE26A-364F-4A56-BA9E-C5C4F63ECD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83730" y="3752850"/>
            <a:ext cx="408432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Entry, exit, and acceptance gates.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7EF45ABE-9071-4541-864F-8873E6A41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4210050"/>
            <a:ext cx="220218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B823BE34-9156-4923-B43E-B7C31DBB5E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4286250"/>
            <a:ext cx="201168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Risks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7E5F8B61-0638-4E65-BFF2-75942747F4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88480" y="4210050"/>
            <a:ext cx="427482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6EC4A238-9239-4919-B76B-B02646F455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83730" y="4286250"/>
            <a:ext cx="408432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Open assumptions and mitigations.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C80B79A6-80DA-4F73-BE46-33F5896799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4972050"/>
            <a:ext cx="6477000" cy="781050"/>
          </a:xfrm>
          <a:prstGeom xmlns:a="http://schemas.openxmlformats.org/drawingml/2006/main" prst="roundRect">
            <a:avLst>
              <a:gd name="adj" fmla="val 9756"/>
            </a:avLst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101820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FD0F9EBE-9646-4E16-B628-81AB66696F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7750" y="5124450"/>
            <a:ext cx="61341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Prompt:</a:t>
            </a:r>
          </a:p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Create a QA test plan for Jira story PROJ-142. Use linked epic, acceptance criteria, comments, and attachments if available. Highlight assumptions and risks.</a:t>
            </a:r>
          </a:p>
        </p:txBody>
      </p:sp>
    </p:spTree>
    <p:extLst>
      <p:ext uri="{BB962C8B-B14F-4D97-AF65-F5344CB8AC3E}">
        <p14:creationId xmlns:p14="http://schemas.microsoft.com/office/powerpoint/2010/main" val="750261270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9495729-0BE5-4BF2-B715-D2F8335836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SKILL 2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9D70ECC-D137-4747-97F8-CBA08904B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Skill: QA test cases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DB7F5D3-A51C-4A1D-A35C-15B98AC4A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Goal: produce test cases that are executable by humans and useful for automation planning.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E5C166B-AA21-47D4-B56C-6ED18AAFBB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B73714D-06CC-40D6-A0F5-EA5F12007C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E8148DC-95FE-441F-88ED-2F7E59126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E8A16C9-40F2-44F7-8230-0C03B78BE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14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DFE22B3-A2B8-4523-A2DC-0ECB9C59D7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600200"/>
            <a:ext cx="1891284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D2FE857-3555-4B9B-807D-FC61E2071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695450"/>
            <a:ext cx="1700784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Column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4797994-A41C-4FA2-B9FF-120CA4FF6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7084" y="1600200"/>
            <a:ext cx="367131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5AFCA26-D799-40CF-96DE-F2AD6949F6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72334" y="1695450"/>
            <a:ext cx="3480816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Meaning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3EA2F08-BDA5-4E94-B3DF-5F281ED6F1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00250"/>
            <a:ext cx="1891284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041E12D-CDE8-40FC-BEE6-D5CD7B2F77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076450"/>
            <a:ext cx="1700784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3AFFCF0-C609-4ADB-81EC-98CA70FF7B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7084" y="2000250"/>
            <a:ext cx="3671316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F16D456-6AB5-453D-ABA5-F0F68FDD98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72334" y="2076450"/>
            <a:ext cx="3480816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Unique case identifier.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D750A83-F02E-4BE0-830E-87AC1BEC3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481263"/>
            <a:ext cx="1891284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3CE1FFD-CAD9-4DE3-87FC-C3EC6D05BB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557463"/>
            <a:ext cx="1700784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Scenario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4DFB599-7FE2-4416-8F49-D614D9D3A5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7084" y="2481263"/>
            <a:ext cx="3671316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2544294-7900-4290-98D3-0A68461D31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72334" y="2557463"/>
            <a:ext cx="3480816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Behavior under test.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33FA2BB-AAA3-4114-8597-B599C6EA4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962275"/>
            <a:ext cx="1891284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89BFCB2-8EBE-4ABB-A393-E852649188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38475"/>
            <a:ext cx="1700784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Precondition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3E1553C-37F8-461F-9334-9B2337818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7084" y="2962275"/>
            <a:ext cx="3671316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4D26DE6-9B51-494B-BB99-DBA186F73A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72334" y="3038475"/>
            <a:ext cx="3480816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Required state before steps.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B0FA163-40CB-49BE-A176-E6DACB41D0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443288"/>
            <a:ext cx="1891284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94BF390-599B-455A-BEC6-62DD622CF0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519488"/>
            <a:ext cx="1700784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Steps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FAF65EE-75B2-4AA1-8AF2-635774025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7084" y="3443288"/>
            <a:ext cx="3671316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9C0D458-C49B-4397-9D9F-6AB7A847B6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72334" y="3519488"/>
            <a:ext cx="3480816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Actions a tester follows.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9F5FCF5-3DF4-4695-B55C-3E80D31025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24300"/>
            <a:ext cx="1891284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38B1745-1ADB-4DEF-87D6-EF65B08990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000500"/>
            <a:ext cx="1700784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Test Data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DA25B0E-DF7F-4D3B-A6A6-31082DD103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7084" y="3924300"/>
            <a:ext cx="3671316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31234F7-8B32-4923-BAC2-15E1B7CD6F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72334" y="4000500"/>
            <a:ext cx="3480816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Inputs, users, roles, records.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C68BC57-3AA5-49EB-8273-79AFFDEA6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405313"/>
            <a:ext cx="1891284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210B06E-E9A3-4ACC-B664-B56333CC6B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81513"/>
            <a:ext cx="1700784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Expected Result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4051964-8F57-465E-A2B3-3933BCC77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7084" y="4405313"/>
            <a:ext cx="3671316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BB09E0D-F842-4B4F-A50B-7578EAA5B2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72334" y="4481513"/>
            <a:ext cx="3480816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Observable expected outcome.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4918834-7B08-435A-8803-26794A1569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886325"/>
            <a:ext cx="1891284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B2F221A-E678-4AEA-B3EF-24B62697DB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962525"/>
            <a:ext cx="1700784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Priority / Type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A076F30-7BB0-4F18-B1CE-C7BAB3C69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7084" y="4886325"/>
            <a:ext cx="3671316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1EB76600-37FE-4C49-AA1D-EA1264047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72334" y="4962525"/>
            <a:ext cx="3480816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Risk and coverage category.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CA4C02FD-B1EE-4B31-82B2-F3B845690A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367338"/>
            <a:ext cx="1891284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B5E7BC64-DD7A-4100-85E3-639009A2D3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443538"/>
            <a:ext cx="1700784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Automation Candidate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B96355CD-D289-41AB-8873-2500205692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7084" y="5367338"/>
            <a:ext cx="3671316" cy="48101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5E9029FC-7941-4F47-8E08-8B848DBC0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72334" y="5443538"/>
            <a:ext cx="3480816" cy="366713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9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9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Yes, No, or Later with reason.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3455E316-DE86-405E-9896-3E9695383E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1600200"/>
            <a:ext cx="4762500" cy="2095500"/>
          </a:xfrm>
          <a:prstGeom xmlns:a="http://schemas.openxmlformats.org/drawingml/2006/main" prst="roundRect">
            <a:avLst>
              <a:gd name="adj" fmla="val 363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79C1CEC0-9D26-4B2B-B173-944992EF1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34200" y="1809750"/>
            <a:ext cx="99060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FBE5DD"/>
          </a:solidFill>
          <a:ln xmlns:a="http://schemas.openxmlformats.org/drawingml/2006/main" w="9525">
            <a:solidFill>
              <a:srgbClr val="FBE5DD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6779AC7F-5772-4F8A-BECA-CEE25AC00B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1857375"/>
            <a:ext cx="8001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E95F3C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E95F3C"/>
                </a:solidFill>
                <a:latin typeface="Aptos"/>
                <a:ea typeface="Aptos"/>
                <a:cs typeface="Aptos"/>
              </a:rPr>
              <a:t>SKILL RULES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DEDA72C8-70DA-41C4-A3AC-93243A74BE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324100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solidFill>
              <a:srgbClr val="E95F3C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2EAEC092-90DE-445B-B308-2AF57D6F6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247900"/>
            <a:ext cx="3771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Cover positive, negative, boundary, role, and integration cases.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89B6FA81-4356-4BE2-8C62-E5E6789994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724150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solidFill>
              <a:srgbClr val="E95F3C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C08F0E27-2088-4352-9240-79190760E9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647950"/>
            <a:ext cx="3771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Keep expected results observable.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07DA4B66-9577-4959-85E3-96CDE1856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3124200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solidFill>
              <a:srgbClr val="E95F3C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A1324F38-5CC0-43A2-BE25-029B46C77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048000"/>
            <a:ext cx="3771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Mark automation candidates clearly.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9DE6F47E-5912-422A-9B7D-CD17665A7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3524250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solidFill>
              <a:srgbClr val="E95F3C"/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30F627EE-A407-434E-A23B-C376121C3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448050"/>
            <a:ext cx="3771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Add regression impact notes.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7F6369A8-907F-4FA3-930D-E8DA111DFE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3962400"/>
            <a:ext cx="476250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101820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1190A110-7E25-4A11-84B0-D49EF646A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77050" y="4114800"/>
            <a:ext cx="441960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Prompt:</a:t>
            </a:r>
          </a:p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Create manual and automation-ready test cases for Jira story PROJ-142. Include positive, negative, boundary, and regression cases.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CD35E6E3-FE6F-4B11-B9DC-2D821B1585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5295900"/>
            <a:ext cx="4762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11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Local example file: workshop-assets/skills/qa-test-cases/SKILL.md</a:t>
            </a:r>
          </a:p>
        </p:txBody>
      </p:sp>
    </p:spTree>
    <p:extLst>
      <p:ext uri="{BB962C8B-B14F-4D97-AF65-F5344CB8AC3E}">
        <p14:creationId xmlns:p14="http://schemas.microsoft.com/office/powerpoint/2010/main" val="709507076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2172B21-B495-40C6-83D5-3DA81A6F85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SKILL 3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F5B9739-1E36-48C0-8972-63F8C35E54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Skill: QA bug report with Jira MCP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DFF2E34-BF9E-42C1-9287-89B404834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Goal: convert rough evidence into a clear defect that developers can reproduce.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9461EBD-D02A-48B2-849E-16EDCE62FD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A92E08C-E38A-4A6C-9730-982F825D3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321CD92-35EA-4754-B4A3-A27E880AD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1E6A7E2-B1B8-498B-A21A-6B14D28206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15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5EFAC5A-F1EC-4E4D-90F8-BB9D9D14F9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581150"/>
            <a:ext cx="211797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F8EABB8-17C6-482F-AC31-472AFE3783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676400"/>
            <a:ext cx="1927479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Bug report field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167140B-9AEE-4FB2-B7E8-EE4C9407F2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4729" y="1581150"/>
            <a:ext cx="4111371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BD605AD-A3F0-4E32-9F98-D71A91994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9979" y="1676400"/>
            <a:ext cx="3920871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What Copilot should produce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E62EDC1-210A-48F6-943A-89A8B36087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981200"/>
            <a:ext cx="2117979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528FEE6-2D9B-4D5F-81C5-E6C92103CC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057400"/>
            <a:ext cx="1927479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Title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46C5B19-6D47-49F9-9F28-6DDEB102A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4729" y="1981200"/>
            <a:ext cx="4111371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FB99BC1-788A-494B-B575-17135C4C7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9979" y="2057400"/>
            <a:ext cx="3920871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Short, specific, searchable defect summary.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23F402C-90AA-4400-9251-AFBF8E390A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466975"/>
            <a:ext cx="2117979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52BD88B-9C23-45E2-BA55-F09F9AAABB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543175"/>
            <a:ext cx="1927479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Environment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1115336-9C5F-4E34-AC17-68407DE5FD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4729" y="2466975"/>
            <a:ext cx="4111371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C644D33-8BFA-46F6-AEDE-D9C7E4B79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9979" y="2543175"/>
            <a:ext cx="3920871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Build, browser, device, user role, data state.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A0C490B-A49D-4CFE-BD5F-5ED0ABC51E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952750"/>
            <a:ext cx="2117979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E7FD126-6B0D-43DF-AF8C-E0BEB53B24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028950"/>
            <a:ext cx="1927479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Steps to reproduce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4B59578-C09D-4920-A6AA-2C6F84A3F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4729" y="2952750"/>
            <a:ext cx="4111371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7D74626-43E8-4650-A3D0-693295F10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9979" y="3028950"/>
            <a:ext cx="3920871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Numbered steps with no hidden assumptions.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69289C7-5429-4196-8EC6-B697E2EA9E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38525"/>
            <a:ext cx="2117979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9F50A45-616C-465C-B75F-4A3BC0CC8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514725"/>
            <a:ext cx="1927479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Actual vs expected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6BB7011-AD1E-42FA-9FEA-BC6E1EF805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4729" y="3438525"/>
            <a:ext cx="4111371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34A3905-B8D2-438F-90C8-119639CC46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9979" y="3514725"/>
            <a:ext cx="3920871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Observed behavior and expected behavior.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DEFE265-F4DA-4C56-931F-93115BC10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924300"/>
            <a:ext cx="2117979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FD91DE1-1DBF-4F3C-9EC1-4C01B5773E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000500"/>
            <a:ext cx="1927479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28762DE-6EDA-4A79-BEB9-2B234D2877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4729" y="3924300"/>
            <a:ext cx="4111371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4B57BD1-A1BE-4648-A541-6704114F91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9979" y="4000500"/>
            <a:ext cx="3920871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Screenshots, logs, API response, test output.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2EF7FF7-CA8F-4333-A53B-270CF9F084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410075"/>
            <a:ext cx="2117979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5625018-2C55-4225-B9BA-4D0F9AB8D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486275"/>
            <a:ext cx="1927479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47978A5-03EF-4E8C-B2A8-902B7E40F0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4729" y="4410075"/>
            <a:ext cx="4111371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01ADAD7-2EDA-4031-B64C-7F813ED80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9979" y="4486275"/>
            <a:ext cx="3920871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User/business risk and affected flow.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816D47C-68A1-4FF5-98E8-5E81486068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895850"/>
            <a:ext cx="2117979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281F7EE-36AB-4D34-87BE-D962460BD8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972050"/>
            <a:ext cx="1927479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Severity and priority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AB859FC1-4CD6-468A-A3D4-864B9AC89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4729" y="4895850"/>
            <a:ext cx="4111371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CC57078-39F0-445B-A849-431043B76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9979" y="4972050"/>
            <a:ext cx="3920871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Separate technical impact from scheduling urgency.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09AABC54-3E79-4C79-9D01-E49AAAF453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381625"/>
            <a:ext cx="2117979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E6BD0B58-476C-4CDB-BBE8-F779BD5E3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5457825"/>
            <a:ext cx="1927479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Jira fields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569A2AED-22EC-431F-801D-DB5B713E64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4729" y="5381625"/>
            <a:ext cx="4111371" cy="485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3894FCAC-9E51-4BB1-8D6B-91573F35EC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9979" y="5457825"/>
            <a:ext cx="3920871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Component, labels, links, release, duplicates.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B22FFC88-9898-497D-95ED-80C2AC163D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1676400"/>
            <a:ext cx="4019550" cy="1466850"/>
          </a:xfrm>
          <a:prstGeom xmlns:a="http://schemas.openxmlformats.org/drawingml/2006/main" prst="roundRect">
            <a:avLst>
              <a:gd name="adj" fmla="val 5195"/>
            </a:avLst>
          </a:prstGeom>
          <a:solidFill xmlns:a="http://schemas.openxmlformats.org/drawingml/2006/main">
            <a:srgbClr val="E3ECFF"/>
          </a:solidFill>
          <a:ln xmlns:a="http://schemas.openxmlformats.org/drawingml/2006/main" w="9525">
            <a:solidFill>
              <a:srgbClr val="C6D7FF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AAE2B5FA-19AB-43B8-8333-FD2DB7DB2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1885950"/>
            <a:ext cx="23812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 b="1" i="0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1575" b="1" i="0">
                <a:solidFill>
                  <a:srgbClr val="2563EB"/>
                </a:solidFill>
                <a:latin typeface="Aptos"/>
                <a:ea typeface="Aptos"/>
                <a:cs typeface="Aptos"/>
              </a:rPr>
              <a:t>MCP-aware rule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09CE4D52-F1D2-4B67-983E-5521D31165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2247900"/>
            <a:ext cx="32766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20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If Jira MCP tools are available, check duplicates, linked stories, components, labels, comments, and release fields before drafting.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D4741647-7168-478B-87BD-B7D3FAA392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3486150"/>
            <a:ext cx="40195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101820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7989F111-A4EB-4C97-8F38-0988773221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48550" y="3638550"/>
            <a:ext cx="36766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Prompt:</a:t>
            </a:r>
          </a:p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Create a Jira-ready bug report from these notes and check duplicates before drafting: checkout accepts an expired card and shows success.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46AAFD6F-6EB0-4B35-8E3D-5E3582E496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4972050"/>
            <a:ext cx="400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11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Local example file: workshop-assets/skills/qa-bug-report/SKILL.md</a:t>
            </a:r>
          </a:p>
        </p:txBody>
      </p:sp>
    </p:spTree>
    <p:extLst>
      <p:ext uri="{BB962C8B-B14F-4D97-AF65-F5344CB8AC3E}">
        <p14:creationId xmlns:p14="http://schemas.microsoft.com/office/powerpoint/2010/main" val="1896482287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5AD62E4-AD8F-483B-81CA-15632D752A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JIRA MCP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41398F8-306C-4886-BBDD-B8B0C2A969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Jira MCP workflow for QA artifacts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0098C78-F36E-439D-A267-959648B6F1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Use Jira context to reduce copy-paste and preserve traceability.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0D59234-D7CC-422F-949B-0BC7D6251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9B47FFD-2760-45D9-9945-E7CD111EF9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750BCE6-58AA-4745-BC68-9E0997B0FD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Sources: GitHub Docs Jira integration and CLI MCP reference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3451676-19E4-4E88-A1A0-246A9E6225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16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972CE1B-276E-4727-AE80-C64DF8A799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771650"/>
            <a:ext cx="1962150" cy="1409700"/>
          </a:xfrm>
          <a:prstGeom xmlns:a="http://schemas.openxmlformats.org/drawingml/2006/main" prst="roundRect">
            <a:avLst>
              <a:gd name="adj" fmla="val 54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BAAD6BC-61A3-489E-BD35-F9EC542831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94310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solidFill>
              <a:srgbClr val="0B6E69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BBEEFA6-6FC5-4DD6-8863-95AD2162F4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000250"/>
            <a:ext cx="32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42A8A8B-46B1-4871-84B2-42977B731C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1933575"/>
            <a:ext cx="1219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Connect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F7367CA-5361-4045-ABC3-9AECD35DEA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24100"/>
            <a:ext cx="158115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Install or configure approved Jira/MCP access.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1BA329F-A30C-44AE-83F8-D379373EC0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57500" y="1771650"/>
            <a:ext cx="1962150" cy="1409700"/>
          </a:xfrm>
          <a:prstGeom xmlns:a="http://schemas.openxmlformats.org/drawingml/2006/main" prst="roundRect">
            <a:avLst>
              <a:gd name="adj" fmla="val 54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4C47FF3-C633-41F5-B3A9-ADDA2BC7E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09900" y="194310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solidFill>
              <a:srgbClr val="E95F3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7A0C690-42B4-435F-8D54-229A0A4834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09900" y="2000250"/>
            <a:ext cx="32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609755C-004C-465A-9470-7CB8F94B3C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1933575"/>
            <a:ext cx="1219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Read issue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6E1E5DD-521E-487A-8AB8-8C21685AC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2324100"/>
            <a:ext cx="158115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Pull title, description, acceptance criteria, comments, labels, and fields.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6AECA60-CE3A-4B14-BEE3-CA6774116A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24450" y="1771650"/>
            <a:ext cx="1962150" cy="1409700"/>
          </a:xfrm>
          <a:prstGeom xmlns:a="http://schemas.openxmlformats.org/drawingml/2006/main" prst="roundRect">
            <a:avLst>
              <a:gd name="adj" fmla="val 54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D8611B7-E09E-44AC-B395-635BBE03D1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194310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2B84B"/>
          </a:solidFill>
          <a:ln xmlns:a="http://schemas.openxmlformats.org/drawingml/2006/main" w="0">
            <a:solidFill>
              <a:srgbClr val="F2B84B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B57D879-36B1-4ECA-9881-60AD43C62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2000250"/>
            <a:ext cx="32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FCD1D59-E653-4AAB-BE1E-9B3FD9875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1933575"/>
            <a:ext cx="1219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Use skill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E2A58A5-39DC-4CEA-9526-550F0B151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2324100"/>
            <a:ext cx="158115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Invoke test plan, test cases, or bug report instructions.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E263722-7137-4BB8-9750-755B151965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91400" y="1771650"/>
            <a:ext cx="1962150" cy="1409700"/>
          </a:xfrm>
          <a:prstGeom xmlns:a="http://schemas.openxmlformats.org/drawingml/2006/main" prst="roundRect">
            <a:avLst>
              <a:gd name="adj" fmla="val 54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9276321-08E1-44BE-AC1F-C272B9BE78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194310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2563EB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08C2424-B6A7-458B-8B7E-F6821C7FF3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000250"/>
            <a:ext cx="32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B47B9A3-ABE8-4A5F-A471-5B34D6B87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1933575"/>
            <a:ext cx="1219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Review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662DDB8-4054-4AB0-8B33-67B8E6608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81900" y="2324100"/>
            <a:ext cx="158115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Validate assumptions, severity, priority, and traceability.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B276E22-477E-4BFA-A747-C247BA569A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771650"/>
            <a:ext cx="1962150" cy="1409700"/>
          </a:xfrm>
          <a:prstGeom xmlns:a="http://schemas.openxmlformats.org/drawingml/2006/main" prst="roundRect">
            <a:avLst>
              <a:gd name="adj" fmla="val 54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31CA320-ADBF-48D4-AA27-60D4E02AC0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194310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solidFill>
              <a:srgbClr val="0B6E69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FE36973-6402-414F-BEF6-4E4EC7BA1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2000250"/>
            <a:ext cx="32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ECA8933-6965-46E2-810C-A21ADB4572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48900" y="1933575"/>
            <a:ext cx="1219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Publish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9BA752B-A789-4365-9E42-793C3A23F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48850" y="2324100"/>
            <a:ext cx="158115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Create or update Jira only after human approval.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003DDC9-3248-421A-A6A6-D60C6B3D1C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924300"/>
            <a:ext cx="4305300" cy="1562100"/>
          </a:xfrm>
          <a:prstGeom xmlns:a="http://schemas.openxmlformats.org/drawingml/2006/main" prst="roundRect">
            <a:avLst>
              <a:gd name="adj" fmla="val 4878"/>
            </a:avLst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101820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B37CCC3-B4A9-48C2-92C7-6D00E4F0B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4076700"/>
            <a:ext cx="3962400" cy="1295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{</a:t>
            </a:r>
          </a:p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  "mcpServers": {</a:t>
            </a:r>
          </a:p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    "atlassian": {</a:t>
            </a:r>
          </a:p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      "type": "http",</a:t>
            </a:r>
          </a:p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      "url": "https://mcp.atlassian.com/v1/sse"</a:t>
            </a:r>
          </a:p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    }</a:t>
            </a:r>
          </a:p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  }</a:t>
            </a:r>
          </a:p>
          <a:p xmlns:a="http://schemas.openxmlformats.org/drawingml/2006/main">
            <a:pPr>
              <a:def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defRPr>
            </a:pPr>
            <a:r>
              <a:rPr sz="1050" b="0" i="0">
                <a:solidFill>
                  <a:srgbClr val="FFFFFF"/>
                </a:solidFill>
                <a:latin typeface="Aptos Mono"/>
                <a:ea typeface="Aptos Mono"/>
                <a:cs typeface="Aptos Mono"/>
              </a:rPr>
              <a:t>}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97A4406-9A46-43C2-8230-7D826B905B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3924300"/>
            <a:ext cx="4953000" cy="1562100"/>
          </a:xfrm>
          <a:prstGeom xmlns:a="http://schemas.openxmlformats.org/drawingml/2006/main" prst="roundRect">
            <a:avLst>
              <a:gd name="adj" fmla="val 4878"/>
            </a:avLst>
          </a:prstGeom>
          <a:solidFill xmlns:a="http://schemas.openxmlformats.org/drawingml/2006/main">
            <a:srgbClr val="FBE5DD"/>
          </a:solidFill>
          <a:ln xmlns:a="http://schemas.openxmlformats.org/drawingml/2006/main" w="9525">
            <a:solidFill>
              <a:srgbClr val="F1BBAA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B6A6475-A09D-4EC2-A4DE-B4161A254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476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 b="1" i="0">
                <a:solidFill>
                  <a:srgbClr val="E95F3C"/>
                </a:solidFill>
                <a:latin typeface="Aptos"/>
                <a:ea typeface="Aptos"/>
                <a:cs typeface="Aptos"/>
              </a:defRPr>
            </a:pPr>
            <a:r>
              <a:rPr sz="1575" b="1" i="0">
                <a:solidFill>
                  <a:srgbClr val="E95F3C"/>
                </a:solidFill>
                <a:latin typeface="Aptos"/>
                <a:ea typeface="Aptos"/>
                <a:cs typeface="Aptos"/>
              </a:rPr>
              <a:t>Teaching guardrail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12117255-4FFE-40F8-9AFA-E6AF3F6A2F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552950"/>
            <a:ext cx="409575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20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Do not let students blindly submit issues. First ask Copilot to summarize the Jira fields it would populate, then review duplicates, evidence, and severity with the class.</a:t>
            </a:r>
          </a:p>
        </p:txBody>
      </p:sp>
    </p:spTree>
    <p:extLst>
      <p:ext uri="{BB962C8B-B14F-4D97-AF65-F5344CB8AC3E}">
        <p14:creationId xmlns:p14="http://schemas.microsoft.com/office/powerpoint/2010/main" val="1651207555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0E7A54D-DD94-4335-B4D2-AEB405DD6D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LAB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A5EBC94-7D40-49A9-A036-A884C0E0EE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Class lab: build the full STLC pack with skills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1E9C96A-9021-4258-8202-44AF313EC9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This is the hands-on part students can repeat on any real feature.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7ACF9BA-4790-4093-AC5D-6746887870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69624E1-E668-48E6-9010-8451D5999D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7B66797-901A-4AA9-AB1C-220E055C77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983B649-30A2-49DE-9FCB-089AC1D756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17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B5C72F3-8035-4A1D-80BA-F485CB09A7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09750"/>
            <a:ext cx="312420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3D6F9C0-976C-4EC4-AF78-DC4A2B70E6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962150"/>
            <a:ext cx="156210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DCEFE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868DB3C-C7A6-4C26-B1AA-0D391B2B3A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009775"/>
            <a:ext cx="13716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A. Requirement review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1BC7E3D-CCF1-4AA8-A6A4-EC8ACF21A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6289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Use @workspace, #selection, and Jira context to list ambiguity and assumptions.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4326E95-3C4D-4FF2-AEA7-91C45CB0E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1809750"/>
            <a:ext cx="312420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000C0C0-441A-43D8-8B62-58A9EFFA3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1962150"/>
            <a:ext cx="156210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FFF1CE"/>
          </a:solidFill>
          <a:ln xmlns:a="http://schemas.openxmlformats.org/drawingml/2006/main" w="9525">
            <a:solidFill>
              <a:srgbClr val="FFF1C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E574EEF-8D2C-46AA-B872-C100D7EBD8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2009775"/>
            <a:ext cx="13716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8A5A00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8A5A00"/>
                </a:solidFill>
                <a:latin typeface="Aptos"/>
                <a:ea typeface="Aptos"/>
                <a:cs typeface="Aptos"/>
              </a:rPr>
              <a:t>B. Test plan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1FAC63B-755D-421B-8F7B-5CC7910C55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2419350"/>
            <a:ext cx="26289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Run qa-test-plan and produce scope, approach, risks, criteria, and deliverables.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97DC743-09CA-44E8-90B1-112179551A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1809750"/>
            <a:ext cx="312420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4EEBDB5-CE74-4AD9-8D09-660D4561A6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1962150"/>
            <a:ext cx="156210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DCEFEB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3DC03D8-DFEB-469D-B641-BD753F60BC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2009775"/>
            <a:ext cx="13716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C. Test cases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3D23C5F-9954-49D6-84E0-5742D6AEC0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419350"/>
            <a:ext cx="26289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Run qa-test-cases and produce executable cases plus automation candidates.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004E10C-B107-4CD8-B29E-021EBF638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95550" y="3962400"/>
            <a:ext cx="312420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211DDA0-7FAF-40EA-82FD-3328B442E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4114800"/>
            <a:ext cx="156210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FFF1CE"/>
          </a:solidFill>
          <a:ln xmlns:a="http://schemas.openxmlformats.org/drawingml/2006/main" w="9525">
            <a:solidFill>
              <a:srgbClr val="FFF1CE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5B12AC4-E011-43FA-B334-42AFC63EB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62250" y="4162425"/>
            <a:ext cx="13716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8A5A00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8A5A00"/>
                </a:solidFill>
                <a:latin typeface="Aptos"/>
                <a:ea typeface="Aptos"/>
                <a:cs typeface="Aptos"/>
              </a:rPr>
              <a:t>D. Defect workflow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3254422-68D0-4039-B1DE-65F0F92A5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4572000"/>
            <a:ext cx="26289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Use qa-bug-report on a seeded failure and prepare Jira fields.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C476B19-8977-429E-8A6D-8F05ECCB72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3962400"/>
            <a:ext cx="312420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9588DB4-257E-4674-8017-5DC6AF923B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4114800"/>
            <a:ext cx="156210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DCEFEB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D103D7C-B8D9-4095-9341-E8F9D999DE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4162425"/>
            <a:ext cx="13716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E. Closure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C796688-05C4-4DE4-B3E0-678E317AB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572000"/>
            <a:ext cx="26289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Summarize coverage, blocked areas, residual risk, and lessons learned.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69BA359-4758-4B68-B8A4-D12B8CC2E2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5829300"/>
            <a:ext cx="9429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Student deliverable: one zipped STLC pack containing assumptions, test plan, test case table, bug report draft, and closure summary.</a:t>
            </a:r>
          </a:p>
        </p:txBody>
      </p:sp>
    </p:spTree>
    <p:extLst>
      <p:ext uri="{BB962C8B-B14F-4D97-AF65-F5344CB8AC3E}">
        <p14:creationId xmlns:p14="http://schemas.microsoft.com/office/powerpoint/2010/main" val="1337665444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A4FC86B-10BF-4801-8EB3-32B4DDD449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WRAP-UP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628796F-3E19-49FE-A266-51ED763F9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Session close: what students should remember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48FB473-ED3F-4484-A5D7-C5B4CBB128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The goal is not just using Copilot. The goal is reusable, traceable QA work.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7C7F995-5279-402D-AEC2-CF3EAD244C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024239A-C188-4AC8-9395-3B9F90E39A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8B13C5D-BE8A-452A-9F30-517832B2D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84718A5-E11C-432A-8AE5-E4A8F9147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18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7DCC28F-9095-407F-84AA-A792BB2C8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6954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4EFC442-150D-4B65-9D6C-A983030BC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771650"/>
            <a:ext cx="4000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125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DB67A71-63BC-4D80-9ABD-66C505C46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1676400"/>
            <a:ext cx="2476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6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Install first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B44AE14-F3B5-4C16-A574-DF3B0116A4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1695450"/>
            <a:ext cx="6096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27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Copilot setup must be verified before the lab begins.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F8BD5E8-6814-4F20-BAA1-E0DE9EB88A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4193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02C123C-E91A-43C7-A44A-C2DCCA1B1E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495550"/>
            <a:ext cx="4000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125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7F1E96F-0035-48A4-85D5-849EE30FE7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2400300"/>
            <a:ext cx="2476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6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Commands save time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740E7D7-B16C-4C4E-9B63-FED3A67E9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2419350"/>
            <a:ext cx="6096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27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Use slash commands, variables, participants, CLI, skills, and MCP deliberately.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515E125-511C-4B13-B0ED-5D6D64DE72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1432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2B84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7A73158-D43F-49EE-8176-8CBE013F25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219450"/>
            <a:ext cx="4000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125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BE95A7A-2381-4851-8406-3B5F15AB4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124200"/>
            <a:ext cx="2476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6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STLC stays intact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D0E1C4D-6962-46E0-935C-3D3BF3FC05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3143250"/>
            <a:ext cx="6096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27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Copilot supports every stage, but does not replace risk-based QA thinking.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E496530-C500-480E-8C2F-5A602EB597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8671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420C0A2-77C4-4C8B-968B-FC74C9A7AD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943350"/>
            <a:ext cx="4000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125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E370FFE-9AAC-437F-874F-1EF2FCE4F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848100"/>
            <a:ext cx="2476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6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Skills make it repeatable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49B996A-D056-4FB4-BA35-1D4DEA03B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3867150"/>
            <a:ext cx="6096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27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Test plan, test cases, and bug reports become reusable classroom patterns.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49D892D-3B6A-4203-80F6-8E5E20CFCA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5910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D692CBA-6301-4591-BEF8-5172F9323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667250"/>
            <a:ext cx="4000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125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A592810-B616-4DD9-8CBB-E1D6E1B37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572000"/>
            <a:ext cx="2476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6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Jira adds context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8355A58-3733-4184-852D-6F66E4E13E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4591050"/>
            <a:ext cx="6096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27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MCP and Jira integration help preserve links from requirement to defect.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37ED621-DA8C-41F8-8349-63C6619CA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5524500"/>
            <a:ext cx="8286750" cy="5334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101820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2A451CD-521B-47DB-A033-10F530E63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71700" y="5695950"/>
            <a:ext cx="78867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Homework: apply the three QA skills to one real Jira story and bring the before/after artifact quality comparison.</a:t>
            </a:r>
          </a:p>
        </p:txBody>
      </p:sp>
    </p:spTree>
    <p:extLst>
      <p:ext uri="{BB962C8B-B14F-4D97-AF65-F5344CB8AC3E}">
        <p14:creationId xmlns:p14="http://schemas.microsoft.com/office/powerpoint/2010/main" val="813411130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7D716F1-4A63-46EB-B43E-50094E3DCD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SOURCES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F2FC345-521C-4D76-9BD4-4933EB48D2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Official references used for this session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060D67C-4934-4EBC-98CF-DD20C9B1EB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All product-specific setup and command content was checked against official documentation on 2026-06-16.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0730AE9-5D3E-4069-A083-DAC0A742F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A4257FD-0D9D-4A26-B6E5-B381EB9F62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1393B84-C7CA-43AF-9E9C-77105CA751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E64B8CB-6D9E-4FC3-A6DE-04699514A7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19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47782BA-192D-4AF5-83B3-9F3F96BECC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581150"/>
            <a:ext cx="341376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70B74FD-8F57-4594-8188-E2540B9911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76400"/>
            <a:ext cx="322326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Reference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75B4300-720A-405C-A7B1-5E5A0D9280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6710" y="1581150"/>
            <a:ext cx="725424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90939D6-441D-48BB-BA2F-C1547F2F0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51960" y="1676400"/>
            <a:ext cx="706374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URL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9C61192-05CB-4A94-99BF-7C4AE00F68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981200"/>
            <a:ext cx="341376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A862BBC-60BC-41D4-9198-C93D80ABDD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057400"/>
            <a:ext cx="322326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GitHub Copilot Docs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94199A9-F6AD-4FF1-A761-784D85AEA1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6710" y="1981200"/>
            <a:ext cx="725424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4BB6F1C-20A4-4817-A43E-EB4416DFE6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51960" y="2057400"/>
            <a:ext cx="706374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https://docs.github.com/en/copilot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A49962A-1226-4BE3-B31D-700697FC44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509157"/>
            <a:ext cx="341376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0F23B02-91EA-44D8-B8EA-8FFCFFDF35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585357"/>
            <a:ext cx="322326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Chat cheat sheet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CCE3923-4905-4434-B2EA-44D080EF3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6710" y="2509157"/>
            <a:ext cx="725424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92EBDB4-7BF9-4AE0-A497-6FA38D3A07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51960" y="2585357"/>
            <a:ext cx="706374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https://docs.github.com/en/copilot/reference/chat-cheat-sheet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B31FD57-64C6-4861-A8B3-30ACAAC4C9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037114"/>
            <a:ext cx="341376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3E6A83E-7C43-4327-B6DA-58CA48919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113314"/>
            <a:ext cx="322326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Install Copilot extension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BA3B142-F8CA-438B-BBF1-1AAD891CB0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6710" y="3037114"/>
            <a:ext cx="725424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6C32563-7353-45A8-BC39-F091C53B65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51960" y="3113314"/>
            <a:ext cx="706374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https://docs.github.com/en/copilot/how-tos/set-up/installing-github-copilot-in-your-environment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F85A350-53C5-4CA0-9E55-458C49637E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565071"/>
            <a:ext cx="341376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B6FD6DD-06ED-4D06-8308-7E0A89053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641271"/>
            <a:ext cx="322326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VS Code Copilot overview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37231FC-F5DA-43CE-A20F-B0D98FFE83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6710" y="3565071"/>
            <a:ext cx="725424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82E42D4-D4C2-4A40-A696-843D222B3B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51960" y="3641271"/>
            <a:ext cx="706374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https://code.visualstudio.com/docs/copilot/overview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B169667-136D-420D-8207-2EA8839EBA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093029"/>
            <a:ext cx="341376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A546B73-6CE9-455F-AA1C-B3DD9486E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169229"/>
            <a:ext cx="322326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CLI command reference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2D1627F-EECA-43B4-802F-23645A97A6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6710" y="4093029"/>
            <a:ext cx="725424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6C0888C-FAEB-424C-AAB4-F153D1E361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51960" y="4169229"/>
            <a:ext cx="706374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https://docs.github.com/en/copilot/reference/copilot-cli-reference/cli-command-reference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A40D8D1-2DB2-4913-BD7A-381CFC852D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620986"/>
            <a:ext cx="341376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3F25F2C-41D9-40A8-BC5F-77B206ED8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697186"/>
            <a:ext cx="322326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Adding agent skills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1E47AE0-A2C8-4177-A69C-2D3B656D27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6710" y="4620986"/>
            <a:ext cx="725424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517AE5A-5ACE-46C9-9990-F1A405CFE6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51960" y="4697186"/>
            <a:ext cx="706374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https://docs.github.com/en/copilot/how-tos/copilot-on-github/customize-copilot/customize-cloud-agent/add-skills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27879C3-C759-4B03-8AF4-29BE56A6C0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148943"/>
            <a:ext cx="341376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434BBBF-3BCE-4932-AF18-1D5CF61211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225143"/>
            <a:ext cx="322326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cloud agent with Jira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19939462-5BB9-4F83-800A-5886E4816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6710" y="5148943"/>
            <a:ext cx="7254240" cy="52795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480FF7C-91DD-4ADE-9AE2-C8DB9E7F0C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51960" y="5225143"/>
            <a:ext cx="7063740" cy="41365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https://docs.github.com/en/copilot/how-tos/use-copilot-agents/cloud-agent/integrate-cloud-agent-with-jira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501C0056-7A21-45A4-B202-4080B7A40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886450"/>
            <a:ext cx="9525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Also included locally: workshop-assets/skills and workshop-assets/mcp examples for the hands-on lab.</a:t>
            </a:r>
          </a:p>
        </p:txBody>
      </p:sp>
    </p:spTree>
    <p:extLst>
      <p:ext uri="{BB962C8B-B14F-4D97-AF65-F5344CB8AC3E}">
        <p14:creationId xmlns:p14="http://schemas.microsoft.com/office/powerpoint/2010/main" val="537647551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CBFC7DF-A89A-4CB5-8EC2-07F7C13AED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OUTCOMES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26072AC-CE8F-4894-9B25-0D2CD14EE9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By the end, students can use Copilot as a QA workflow partner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D933F48-025E-4D20-8CE6-C5EDABFC09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This session is intentionally practical: install, command, apply, then package repeated QA work as skills.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06D3E29-4C1A-4169-A469-A48D84F9F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1969BDE-2090-4874-B0C4-AA2E77626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7F67A83-617B-454A-9044-C7F1FDD49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45312D0-4F85-4748-90B9-F2797C1241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EACD10F-F186-4EB9-9493-013DCDECE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885950"/>
            <a:ext cx="4762500" cy="1200150"/>
          </a:xfrm>
          <a:prstGeom xmlns:a="http://schemas.openxmlformats.org/drawingml/2006/main" prst="roundRect">
            <a:avLst>
              <a:gd name="adj" fmla="val 634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896AEDD-798D-4201-9167-D60CADA794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11239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DCEFE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55D5EAC-C012-4114-A532-5E24DDE69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105025"/>
            <a:ext cx="9334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OBJECTIVE 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AB2D0D3-1552-497E-AC06-3B756B023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400300"/>
            <a:ext cx="4191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6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Install and verify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3A3DF92-2137-4541-8BC3-78EB220436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686050"/>
            <a:ext cx="42100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Set up Copilot in VS Code, sign in, and confirm chat plus inline suggestions.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C890202-20B5-4CF0-9F61-B5F3948DD1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1885950"/>
            <a:ext cx="4762500" cy="1200150"/>
          </a:xfrm>
          <a:prstGeom xmlns:a="http://schemas.openxmlformats.org/drawingml/2006/main" prst="roundRect">
            <a:avLst>
              <a:gd name="adj" fmla="val 634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29D7A68-6345-4DB5-A519-3CAE69957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2057400"/>
            <a:ext cx="11239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FBE5DD"/>
          </a:solidFill>
          <a:ln xmlns:a="http://schemas.openxmlformats.org/drawingml/2006/main" w="9525">
            <a:solidFill>
              <a:srgbClr val="FBE5DD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388B1CF-51E0-436E-B294-E0EEE4120D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2105025"/>
            <a:ext cx="9334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E95F3C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E95F3C"/>
                </a:solidFill>
                <a:latin typeface="Aptos"/>
                <a:ea typeface="Aptos"/>
                <a:cs typeface="Aptos"/>
              </a:rPr>
              <a:t>OBJECTIVE 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49837E3-585A-49B2-8397-6D6ABD32E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400300"/>
            <a:ext cx="4191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6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Use the commands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4105B99-D18D-42DF-8D37-E0536C3727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686050"/>
            <a:ext cx="42100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Know the core slash commands, participants, variables, CLI commands, and skill commands.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310CE49-13C9-4848-AF0D-1356EFB2E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467100"/>
            <a:ext cx="4762500" cy="1200150"/>
          </a:xfrm>
          <a:prstGeom xmlns:a="http://schemas.openxmlformats.org/drawingml/2006/main" prst="roundRect">
            <a:avLst>
              <a:gd name="adj" fmla="val 634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5671F58-8906-44F9-92E3-5F045EF8BF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38550"/>
            <a:ext cx="11239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DCEFEB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A2E9445-0A6C-4D6C-AFFF-F2ABCEB194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686175"/>
            <a:ext cx="9334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OBJECTIVE 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B52E391-C3FE-4111-A9E9-094C25D5C1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981450"/>
            <a:ext cx="4191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6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Map SDLC and STLC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278E053-9ED3-4970-A38C-5C70B3C644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267200"/>
            <a:ext cx="42100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Turn each stage into a Copilot-assisted artifact without skipping tester judgment.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651E8E9-7BE3-4C93-B936-2B9C833B8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3467100"/>
            <a:ext cx="4762500" cy="1200150"/>
          </a:xfrm>
          <a:prstGeom xmlns:a="http://schemas.openxmlformats.org/drawingml/2006/main" prst="roundRect">
            <a:avLst>
              <a:gd name="adj" fmla="val 634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6C3D927-997D-4382-AA21-9089E97232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3638550"/>
            <a:ext cx="11239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FBE5DD"/>
          </a:solidFill>
          <a:ln xmlns:a="http://schemas.openxmlformats.org/drawingml/2006/main" w="9525">
            <a:solidFill>
              <a:srgbClr val="FBE5D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D197C2A-896B-4394-8A85-62C4254E75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3686175"/>
            <a:ext cx="9334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E95F3C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E95F3C"/>
                </a:solidFill>
                <a:latin typeface="Aptos"/>
                <a:ea typeface="Aptos"/>
                <a:cs typeface="Aptos"/>
              </a:rPr>
              <a:t>OBJECTIVE 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FA7EB6E-F793-49C1-9D8A-D4BE4263F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3981450"/>
            <a:ext cx="4191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6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Create QA skills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63D37CC-2EDA-4672-AB93-E868EC37F5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267200"/>
            <a:ext cx="42100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Build reusable skills for test plan, test cases, and Jira-ready bug reports.</a:t>
            </a:r>
          </a:p>
        </p:txBody>
      </p:sp>
    </p:spTree>
    <p:extLst>
      <p:ext uri="{BB962C8B-B14F-4D97-AF65-F5344CB8AC3E}">
        <p14:creationId xmlns:p14="http://schemas.microsoft.com/office/powerpoint/2010/main" val="956730745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CA5E7A4-EF58-4097-AE47-805E1C956E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SETUP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69FD96D-F499-450C-B166-A0DE4A1259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Installation cheat sheet: get Copilot ready for the lab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67DB646-F006-44A4-AB74-BF33F334FF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Use this as the class checklist before starting QA examples.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B12BC00-B147-40D6-A76A-3237D33985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FD88E31-F92A-4ED9-A506-580DC6B476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6072D63-5C79-4F78-9373-814E16CEE7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Sources: GitHub Docs and VS Code Docs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6F336C2-AC91-4543-8F18-243C4C5AD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B2439F0-00E9-4B72-B97D-9EAEDA879B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695450"/>
            <a:ext cx="1725168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89EB10B-6D33-408A-9CF8-0CEFB977C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1790700"/>
            <a:ext cx="1534668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Step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5D1CC70-8BCB-4AB8-916E-2D91083279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0018" y="1695450"/>
            <a:ext cx="5175504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B3E9646-5ACB-4245-8AF0-F966FE9331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25268" y="1790700"/>
            <a:ext cx="4985004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What to do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AA62996-0023-427E-BB58-B76FD4F0A8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5522" y="1695450"/>
            <a:ext cx="3881628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593019A-E6E0-45FB-8921-094B996F51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00772" y="1790700"/>
            <a:ext cx="3691128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Verification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85D9524-58BB-4DE1-B650-484F184F75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095500"/>
            <a:ext cx="1725168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26D6896-388C-41F1-8276-92FE25A5F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171700"/>
            <a:ext cx="1534668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1. Account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573F7A3-7A21-45E6-86AA-5F5E93EFEE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0018" y="2095500"/>
            <a:ext cx="5175504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D00CF14-238B-46C8-B883-18EE99F2CD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25268" y="2171700"/>
            <a:ext cx="4985004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Confirm GitHub account and paid Copilot access.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7502825-955E-4214-AE04-4F8C99ECA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5522" y="2095500"/>
            <a:ext cx="3881628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03C14B1-D271-406F-9C49-CF54AF80E9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00772" y="2171700"/>
            <a:ext cx="3691128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is enabled for the user or org.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641BA78-BA98-4255-858A-190746188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711450"/>
            <a:ext cx="1725168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6BDCC4B-5F11-4372-A852-8BF6AC86F3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787650"/>
            <a:ext cx="1534668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2. VS Code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849848B-9091-4EC9-8FEA-F74E2F8748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0018" y="2711450"/>
            <a:ext cx="5175504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3E42C8B-FDFF-45EA-A7E7-88A28D8C8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25268" y="2787650"/>
            <a:ext cx="4985004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Install the GitHub Copilot extension and sign in.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81FA8C2-073A-4A20-BF9B-E502524DD2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5522" y="2711450"/>
            <a:ext cx="3881628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62F2E33-2643-45A9-B783-AECCAEE4C2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00772" y="2787650"/>
            <a:ext cx="3691128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icon/chat is visible in VS Code.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B20150E-58F4-45CF-BD3F-8261607132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27400"/>
            <a:ext cx="1725168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0752244-1FFE-43EB-A97D-932EE30B2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403600"/>
            <a:ext cx="1534668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3. Workspace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1BD91D5-B85A-40A3-BF1D-8DF95E722D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0018" y="3327400"/>
            <a:ext cx="5175504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F733E77-CD90-42CD-9F6A-3E783E5432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25268" y="3403600"/>
            <a:ext cx="4985004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Open a repository with source, docs, tests, or sample app.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A084C2B-637E-4DEF-8DED-CA13BA962B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5522" y="3327400"/>
            <a:ext cx="3881628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696749D-53D0-4832-81D5-BF6F39CB6C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00772" y="3403600"/>
            <a:ext cx="3691128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can reference active files and selection.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81278CE-72DE-4332-877B-4D429CC723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943350"/>
            <a:ext cx="1725168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A21E9820-C968-42D6-8D3C-A25DC17C09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019550"/>
            <a:ext cx="1534668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4. First prompt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8A572F9-A85B-476F-B96E-FA648BCF43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0018" y="3943350"/>
            <a:ext cx="5175504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E2A37AE-DA90-4685-9680-D80A3DEADA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25268" y="4019550"/>
            <a:ext cx="4985004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Ask: Explain this feature and suggest test areas.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B1960E3-8AC5-4AAB-9AD1-1F717767A4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5522" y="3943350"/>
            <a:ext cx="3881628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FC1191A-B720-4CE9-9A00-1DBB8D698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00772" y="4019550"/>
            <a:ext cx="3691128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Response uses your current code context.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66BD302-1B8E-4514-8277-62AA39E268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559300"/>
            <a:ext cx="1725168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DE3BBAE0-A64B-468B-8637-4F40B5B41D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635500"/>
            <a:ext cx="1534668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5. Optional CLI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E885F561-E80B-4BBF-A738-159D2BEC1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0018" y="4559300"/>
            <a:ext cx="5175504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059F15CD-D603-40CC-BADB-1230AE8867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25268" y="4635500"/>
            <a:ext cx="4985004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Install official Copilot CLI, then run copilot login.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A33A1823-8A42-4960-8470-20B0E0F5C5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5522" y="4559300"/>
            <a:ext cx="3881628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72560014-5B63-4014-946F-97108858CC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00772" y="4635500"/>
            <a:ext cx="3691128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version returns installed version.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30F6789D-9C6E-4436-93AC-2AFD88A67A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175250"/>
            <a:ext cx="1725168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C4D85D15-8519-499F-BD7E-490498A99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5251450"/>
            <a:ext cx="1534668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6. Governance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F94126FD-013E-4124-A147-77C1732CE4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0018" y="5175250"/>
            <a:ext cx="5175504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9E4F07DB-7339-436C-9D9B-2AB872EDA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25268" y="5251450"/>
            <a:ext cx="4985004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Check org policies, MCP approvals, and data rules.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856553AA-5258-4C79-8B4A-A69CF68F1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5522" y="5175250"/>
            <a:ext cx="3881628" cy="615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293BEFAE-5A5F-4DB3-AF08-E7372519E2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00772" y="5251450"/>
            <a:ext cx="3691128" cy="501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Students know what can and cannot be shared.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4CEFDB28-4CD7-4377-87A2-1E0420839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905500"/>
            <a:ext cx="1162050" cy="266700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FFF1CE"/>
          </a:solidFill>
          <a:ln xmlns:a="http://schemas.openxmlformats.org/drawingml/2006/main" w="9525">
            <a:solidFill>
              <a:srgbClr val="FFF1CE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0FCAA70F-E27E-4375-A2C6-F7943EC5F2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953125"/>
            <a:ext cx="9715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 i="0">
                <a:solidFill>
                  <a:srgbClr val="8A5A00"/>
                </a:solidFill>
                <a:latin typeface="Aptos"/>
                <a:ea typeface="Aptos"/>
                <a:cs typeface="Aptos"/>
              </a:defRPr>
            </a:pPr>
            <a:r>
              <a:rPr sz="825" b="1" i="0">
                <a:solidFill>
                  <a:srgbClr val="8A5A00"/>
                </a:solidFill>
                <a:latin typeface="Aptos"/>
                <a:ea typeface="Aptos"/>
                <a:cs typeface="Aptos"/>
              </a:rPr>
              <a:t>CLASSROOM TIP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44FA1D26-09A1-4BC4-BCC9-D2FDB428CB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57400" y="5943600"/>
            <a:ext cx="8572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Run one small prompt first. Do not begin with a huge app-wide request until Copilot sees the right files.</a:t>
            </a:r>
          </a:p>
        </p:txBody>
      </p:sp>
    </p:spTree>
    <p:extLst>
      <p:ext uri="{BB962C8B-B14F-4D97-AF65-F5344CB8AC3E}">
        <p14:creationId xmlns:p14="http://schemas.microsoft.com/office/powerpoint/2010/main" val="902218955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6AEEEAA-DEBC-4289-BE92-13787FD26C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SURFACES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3F8338C-308B-4BB8-B0E9-E93D5A49A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Where Copilot fits in the QA workflow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D1A29D4-F8EA-4FB1-A422-D8DADB739B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Teach students to choose the right surface before they choose the prompt.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29E88C6-40A9-4058-8F0D-42AB71D445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954B986-9C56-443E-9E23-3B38E4100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DB7C29F-018F-4499-A56B-A31EDA0116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F1C7727-3FE1-4700-9BF6-A0B9E381B5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E7B1694-ED84-4B6A-A565-171B564E4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752600"/>
            <a:ext cx="32004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35D508A-94EA-44F5-9608-73FF0F7B98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752600"/>
            <a:ext cx="762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solidFill>
              <a:srgbClr val="0B6E69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D02FD1C-FB0B-41CE-ABD2-1DAF087B85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1962150"/>
            <a:ext cx="27051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575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Inline suggestions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07E65E6-9398-42D8-9013-998DF8434B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343150"/>
            <a:ext cx="26860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Small edits while writing code, test steps, assertions, fixtures, or helper functions.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9B16720-B550-423F-9A43-479735358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1752600"/>
            <a:ext cx="32004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9DF1414-4B6E-4FB5-A01F-01E6B4D92C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1752600"/>
            <a:ext cx="762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solidFill>
              <a:srgbClr val="E95F3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33C7EEE-AB72-40C4-96AE-E0665E766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1962150"/>
            <a:ext cx="27051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575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Chat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77A41FB-100D-4BE3-A9B7-878686E499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2343150"/>
            <a:ext cx="26860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Explain behavior, brainstorm coverage, create artifact drafts, and compare approaches.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F3FC4E4-8B45-4C8C-B6A1-29A7CC2482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1752600"/>
            <a:ext cx="32004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5C9793A-3658-42E8-873A-4C239240FA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1752600"/>
            <a:ext cx="762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2563EB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AAEDA08-7FF8-49EF-B93E-32ADF0E4BB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1962150"/>
            <a:ext cx="27051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575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Edit / Agent mode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D3FBD41-7D0E-41F8-9EBB-EC2EBFDB05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2343150"/>
            <a:ext cx="26860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Make multi-file changes, add tests, update fixtures, and iterate on failures.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5EA0EB9-C990-40C0-BB78-0F5B863D23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619500"/>
            <a:ext cx="32004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118E480-3132-4704-8AD8-4BD3C24ABA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619500"/>
            <a:ext cx="762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B84B"/>
          </a:solidFill>
          <a:ln xmlns:a="http://schemas.openxmlformats.org/drawingml/2006/main" w="0">
            <a:solidFill>
              <a:srgbClr val="F2B84B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3687EF1-2DF5-45F2-971F-3F39B8E5B7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829050"/>
            <a:ext cx="27051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575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CLI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FCF309C-7586-4D53-AED7-463F6A3B9D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210050"/>
            <a:ext cx="26860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Work from terminal on repos, diffs, MCP, permissions, sessions, and skill loading.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74D8EC9-5F0B-497F-9FB1-4ECAA6B174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619500"/>
            <a:ext cx="32004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E17F73C-8E8B-483A-9576-78ABA4BEB0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619500"/>
            <a:ext cx="762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solidFill>
              <a:srgbClr val="0B6E69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69C6F54-A39A-48B9-88D6-9CD395A974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829050"/>
            <a:ext cx="27051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575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Skills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AD658DC-2271-467D-AF77-F4992E4EE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210050"/>
            <a:ext cx="26860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Reusable instructions for repeated QA jobs such as test plans and bug reports.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31EBFE1-30DD-4404-AA45-D3C1D69135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3619500"/>
            <a:ext cx="32004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A26D203-3792-4DA2-B771-B17D463537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3619500"/>
            <a:ext cx="762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solidFill>
              <a:srgbClr val="E95F3C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43AC824-5586-42BD-ADCC-4AAD714A0B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829050"/>
            <a:ext cx="27051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575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MCP / Jira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9D174DE-9334-45CC-8BB6-BBFC12DB6D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4210050"/>
            <a:ext cx="26860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125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Bring issue context, acceptance criteria, comments, fields, and links into the workflow.</a:t>
            </a:r>
          </a:p>
        </p:txBody>
      </p:sp>
    </p:spTree>
    <p:extLst>
      <p:ext uri="{BB962C8B-B14F-4D97-AF65-F5344CB8AC3E}">
        <p14:creationId xmlns:p14="http://schemas.microsoft.com/office/powerpoint/2010/main" val="1632740058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43585F1-1CEA-4166-80F0-507E3D88E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COMMANDS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24FB6D9-8B8D-4C27-AB43-EBEE46A516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VS Code slash command cheat sheet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CE4DC2E-CA43-47C8-A5F1-76EDE7A88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Slash commands help students avoid overlong prompts for common Copilot tasks.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0BF0207-F785-4183-A102-39DD3B2FDD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1EA7E66-95DC-451A-B980-03BCEA9328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558E1CA-D17F-4196-9E77-31A1D9468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Source: GitHub Copilot Chat cheat sheet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F224A59-0CA5-47AE-8F4D-F4B3C9DC83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EAE0877-9E85-484A-81EC-5B2990DA07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619250"/>
            <a:ext cx="215646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4EF713D-ACAE-4989-A1CC-0B9F29DBF8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1714500"/>
            <a:ext cx="196596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Command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21FDAF5-9334-4F24-B578-590A8BAC9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61310" y="1619250"/>
            <a:ext cx="4097274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94034AF-6240-4475-ABDA-FFCC565C9D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6560" y="1714500"/>
            <a:ext cx="3906774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One-line use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4E93C76-F755-4AB8-B54B-4A8840B44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8584" y="1619250"/>
            <a:ext cx="452856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73F5647-2362-400A-9691-745BE94B34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53834" y="1714500"/>
            <a:ext cx="4338066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QA or STLC example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2B9E1A6-74C6-4391-AB24-0B186BE44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019300"/>
            <a:ext cx="215646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1469FD8-A00E-466F-A27D-475ACC89A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095500"/>
            <a:ext cx="196596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/clear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892683C-92B0-4794-BF6E-660E9FEC20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61310" y="2019300"/>
            <a:ext cx="4097274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FAEE3C3-6270-4148-9CC9-6B9028860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6560" y="2095500"/>
            <a:ext cx="3906774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Start a fresh chat session.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971F9BF-E9E7-4C42-A6FA-78FF99E33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8584" y="2019300"/>
            <a:ext cx="4528566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B7118B5-62FD-43B3-8430-2E1C78E46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53834" y="2095500"/>
            <a:ext cx="4338066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Begin a new module or requirement.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F4D5FFE-C29C-4446-A867-47183D40C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71750"/>
            <a:ext cx="215646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052B2D3-2944-4C9E-9E11-C924ABAEAC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647950"/>
            <a:ext cx="196596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/explain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7717BC0-3FCC-4C67-9BFD-5C9C21F30A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61310" y="2571750"/>
            <a:ext cx="4097274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6D583CF-3627-4597-A7D6-8068E4AA2C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6560" y="2647950"/>
            <a:ext cx="3906774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Explain selected code or active editor logic.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C483597-A5F9-4CE0-BE68-91D047ED4C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8584" y="2571750"/>
            <a:ext cx="4528566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31D6CA8-1660-4566-B396-CECB308A76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53834" y="2647950"/>
            <a:ext cx="4338066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Understand validation before testing it.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BF61C6A-C589-4446-8FBB-BEF15049E6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24200"/>
            <a:ext cx="215646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3B9F0E3-916C-4879-96F7-9BDB1BA4AB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200400"/>
            <a:ext cx="196596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/fix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D0BD87B-2F63-4E1B-BA89-C435C0D22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61310" y="3124200"/>
            <a:ext cx="4097274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09C3A2F-C276-4E13-95AE-28C0A8143F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6560" y="3200400"/>
            <a:ext cx="3906774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Suggest a fix for selected code problems.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C1E025D-82B1-4DD4-94EB-487788838D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8584" y="3124200"/>
            <a:ext cx="4528566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D06748C-64E9-4B97-BD4E-BF8BD3A53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53834" y="3200400"/>
            <a:ext cx="4338066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Repair a failing assertion or helper.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56A872C-F96B-4C6B-A91F-FF7BC6A9C7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76650"/>
            <a:ext cx="215646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EE0F464-C05E-474E-8ECE-D18F4DB9A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752850"/>
            <a:ext cx="196596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/fixTestFailure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C6B67A53-FA97-4DF2-AEEE-4E5CDDB56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61310" y="3676650"/>
            <a:ext cx="4097274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EF5D6DC-2CB8-4397-A170-D6E4E0462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6560" y="3752850"/>
            <a:ext cx="3906774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Find and fix a failing test.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7015542-1030-47EA-90ED-EB5D972B9F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8584" y="3676650"/>
            <a:ext cx="4528566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96712A6-FFD0-44F5-90D3-1285C9A137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53834" y="3752850"/>
            <a:ext cx="4338066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Diagnose CI or local test failure.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B86E4582-578F-4F75-9DE7-771C97F75A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229100"/>
            <a:ext cx="215646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6A15C01F-9A18-4BF9-AED7-63FD0FC065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305300"/>
            <a:ext cx="196596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/help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BB34D00D-A06E-44B7-A96D-AEC32AFCE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61310" y="4229100"/>
            <a:ext cx="4097274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4C30B87D-925E-4613-A68B-73848E6F4C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6560" y="4305300"/>
            <a:ext cx="3906774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Show quick reference and Copilot basics.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0503C513-5409-48A2-83C5-D01098D0B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8584" y="4229100"/>
            <a:ext cx="4528566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73F7ACE0-F44C-4613-AE3D-C91197890B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53834" y="4305300"/>
            <a:ext cx="4338066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Reset the classroom when lost.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663D4DFC-8EF8-41DC-8AA1-B77EEA3951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781550"/>
            <a:ext cx="215646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739805AE-44D6-440B-9DDE-521F1F9E1B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857750"/>
            <a:ext cx="196596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/new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7DB3392A-2749-49A4-AA61-4D2269AD9C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61310" y="4781550"/>
            <a:ext cx="4097274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7F115C51-E685-4E1B-88EA-555EC249C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6560" y="4857750"/>
            <a:ext cx="3906774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Create a new project scaffold.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54D308DC-7EDB-4DED-943C-578D8F161C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8584" y="4781550"/>
            <a:ext cx="4528566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580646BA-9EB8-498E-87F1-AAFE538AD5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53834" y="4857750"/>
            <a:ext cx="4338066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Build a tiny demo app for testing.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47D18983-E6F3-4E8A-90BA-5FCEBDF9E7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334000"/>
            <a:ext cx="215646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E215BA8F-A346-4B7A-BA95-12422B84A6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5410200"/>
            <a:ext cx="196596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/tests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961289C8-B8AC-4AA4-8AD5-4D6ECF93F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61310" y="5334000"/>
            <a:ext cx="4097274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9ADC6087-D35D-495C-B078-1AB423F2DB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6560" y="5410200"/>
            <a:ext cx="3906774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Generate tests for selected code.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91A6E21A-1F80-49BD-A02F-F6A9DCADF7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8584" y="5334000"/>
            <a:ext cx="4528566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A4BD6DCF-8254-4EC0-A69D-202665D863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53834" y="5410200"/>
            <a:ext cx="4338066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Draft unit or API test coverage.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F92E12A7-8921-449D-BADE-DAC471459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981700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Note: available commands vary by environment and context. Type / in the current Copilot chat box to see the live list.</a:t>
            </a:r>
          </a:p>
        </p:txBody>
      </p:sp>
    </p:spTree>
    <p:extLst>
      <p:ext uri="{BB962C8B-B14F-4D97-AF65-F5344CB8AC3E}">
        <p14:creationId xmlns:p14="http://schemas.microsoft.com/office/powerpoint/2010/main" val="1256158267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55055E8-470D-4447-9254-A034E823A2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07CC229-3A4E-4761-B66A-963AA2E6FA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Context cheat sheet: variables and participants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600E91F-7559-4636-AEF7-8DA2805547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Good Copilot output depends on telling it what to look at.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6591EF2-5E6A-4CC8-998E-FDBE37C0B9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C239EDE-8631-4C6C-A1E3-6C8A77318B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DB5404A-0CAC-4605-8CBA-8A2AAB696E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Source: GitHub Copilot Chat cheat sheet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10D5439-356B-4B42-A7C6-6D5B20EC27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06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B24C134-4412-409D-B720-525927552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600200"/>
            <a:ext cx="144018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2B84B80-8631-4E0F-BBDE-4FFFA47D6E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1695450"/>
            <a:ext cx="124968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Variable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2A1B17A-653A-43F2-8317-5A6F8042DB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5030" y="1600200"/>
            <a:ext cx="370332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0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F204826-E9D1-4DBC-9719-998D29F13E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0280" y="1695450"/>
            <a:ext cx="351282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One-line use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F76DDA4-A186-4320-A1B5-67D1F44A2C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000250"/>
            <a:ext cx="144018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1A8558A-E97B-4EF2-BFD3-960972517C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076450"/>
            <a:ext cx="124968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#block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1FAC400-51EE-4EAA-93C9-077B5FC7FF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5030" y="2000250"/>
            <a:ext cx="370332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9783576-50E2-423E-B76D-D41EA53935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0280" y="2076450"/>
            <a:ext cx="351282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Current code block.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92EF6AC-1E66-4977-850E-860740EE4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392680"/>
            <a:ext cx="144018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0E3E466-338A-4770-9384-09B8E5FC4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468880"/>
            <a:ext cx="124968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#class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C1795E4-1825-4859-BEB0-9E420D8F55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5030" y="2392680"/>
            <a:ext cx="370332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9250A51-B04A-4441-9B07-A5629541A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0280" y="2468880"/>
            <a:ext cx="351282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Current class.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677317F-B803-4108-8C77-958398E6E3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785110"/>
            <a:ext cx="144018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0F33B4E-6AF4-4CFB-921A-2B6C317C92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861310"/>
            <a:ext cx="124968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#comment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C5915BC-38BC-4521-8FCB-15CDCEBE07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5030" y="2785110"/>
            <a:ext cx="370332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463476A-A7F2-4CC1-A78B-35A3617466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0280" y="2861310"/>
            <a:ext cx="351282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Current comment.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50DDF9D-9A53-41AA-B59F-EF8D935B62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77540"/>
            <a:ext cx="144018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284DF06-D51D-4EC5-908B-2866602F0C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253740"/>
            <a:ext cx="124968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#file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E5C679A-47A5-4030-B81A-408AF2222F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5030" y="3177540"/>
            <a:ext cx="370332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622CA22-5F7D-449A-BB58-7E154F842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0280" y="3253740"/>
            <a:ext cx="351282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Current file contents.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F614EB4-2DA5-48AF-8C4E-21E50A6642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569970"/>
            <a:ext cx="144018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08EB38F-2DC9-47E2-8467-8C7ACA7DF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46170"/>
            <a:ext cx="124968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#function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43F6656-1363-4BA4-A23B-4B9C113F3C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5030" y="3569970"/>
            <a:ext cx="370332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9AAC9E0-2791-4FF3-9389-984BFBF3C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0280" y="3646170"/>
            <a:ext cx="351282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Current function or method.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2A1147D-3AE2-439A-A433-8B1F68CA9D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962400"/>
            <a:ext cx="144018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1A19652-1773-4AA5-8C5A-FC988EC6D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038600"/>
            <a:ext cx="124968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#line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5319D99-0404-481D-ACC8-A1CE51C733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5030" y="3962400"/>
            <a:ext cx="370332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6B66646-7E5C-47C9-977C-DFC1544CA4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0280" y="4038600"/>
            <a:ext cx="351282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Current line.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8F2C708D-13E1-4F64-88DA-CBD66A93B8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54830"/>
            <a:ext cx="144018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D9D0E8E-44BC-4D09-A118-F0D832F2C0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431030"/>
            <a:ext cx="124968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#path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1D7D623F-AE97-45EF-BEE3-AB0D59ECC5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5030" y="4354830"/>
            <a:ext cx="370332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03E57751-6A26-4B38-9AF4-510C3710EB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0280" y="4431030"/>
            <a:ext cx="351282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File path.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8AFE3BE-C20D-4A2B-86AB-FD8435A73C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747260"/>
            <a:ext cx="144018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31922F50-DBB6-4176-95FB-1CC3A7569A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823460"/>
            <a:ext cx="124968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#project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A2338610-0A1D-48D5-9293-D141BBAA8B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5030" y="4747260"/>
            <a:ext cx="370332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19667259-0D26-4252-BD25-11668A498B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0280" y="4823460"/>
            <a:ext cx="351282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Project context.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73DA27A1-98C2-432B-BA6B-389AF4BC12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139690"/>
            <a:ext cx="144018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2326E223-CE15-41F2-B11D-194562D3B2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5215890"/>
            <a:ext cx="124968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#selection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DFF990DA-49B7-475C-8F3E-E1489B95A5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5030" y="5139690"/>
            <a:ext cx="370332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3AD2CF4C-3BA4-4753-81BA-F3178A4812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0280" y="5215890"/>
            <a:ext cx="351282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Selected text.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F119D67C-5900-4558-9EA4-18064F8975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532120"/>
            <a:ext cx="144018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A2D3DE9B-D4BE-49F0-A76B-71AD9A4D3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5608320"/>
            <a:ext cx="124968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#sym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9824E45A-D22B-41CE-A52D-0A0ABE6608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5030" y="5532120"/>
            <a:ext cx="3703320" cy="392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E388A86E-4422-4A29-90B1-1BED88E061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0280" y="5608320"/>
            <a:ext cx="3512820" cy="27813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Current symbol.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E35CE18A-5AF4-456A-A3E9-041DF644DA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1600200"/>
            <a:ext cx="174879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72C45745-788D-44C8-9C9C-4F9EEB2CF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1695450"/>
            <a:ext cx="155829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Participant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45E2ACC8-6A6B-445E-8D1C-65378545B9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2440" y="1600200"/>
            <a:ext cx="339471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F979C5AE-A4B2-4B42-93A0-5835302D0F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7690" y="1695450"/>
            <a:ext cx="320421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One-line use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DE71C92E-BB3F-475E-9A26-7915F50E80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2000250"/>
            <a:ext cx="1748790" cy="51054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F65B1E3D-2F47-4DA5-ABED-029180A0FB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076450"/>
            <a:ext cx="1558290" cy="3962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@workspace</a:t>
            </a:r>
          </a:p>
        </p:txBody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490F3326-199C-463E-B0D3-5D8DC2AA49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2440" y="2000250"/>
            <a:ext cx="3394710" cy="51054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65483264-85A1-4A0A-98C0-90B0C0F212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7690" y="2076450"/>
            <a:ext cx="3204210" cy="3962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Use repository structure and project context.</a:t>
            </a:r>
          </a:p>
        </p:txBody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D91FBF77-7B7A-43C2-90B5-DC2BD171F9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2510790"/>
            <a:ext cx="1748790" cy="51054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7E39DB6B-EFCC-485A-8D5E-97C1EAD218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586990"/>
            <a:ext cx="1558290" cy="3962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@terminal</a:t>
            </a:r>
          </a:p>
        </p:txBody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968D7530-A4BB-4FB9-9D5D-E69D85E953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2440" y="2510790"/>
            <a:ext cx="3394710" cy="51054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53F4EFAF-B7A8-4752-88EC-5C0AEBE003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7690" y="2586990"/>
            <a:ext cx="3204210" cy="3962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Use terminal shell and output context.</a:t>
            </a:r>
          </a:p>
        </p:txBody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9A8600D8-620F-461C-AE5E-1A165CFECB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3021330"/>
            <a:ext cx="1748790" cy="51054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2FCD59C5-9907-4760-92FC-3A4CAF5CAC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97530"/>
            <a:ext cx="1558290" cy="3962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@vscode</a:t>
            </a:r>
          </a:p>
        </p:txBody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1F840CCB-DCD9-4397-9A89-2505D99889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2440" y="3021330"/>
            <a:ext cx="3394710" cy="51054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AB183624-B310-494E-8A2C-B8B6363471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7690" y="3097530"/>
            <a:ext cx="3204210" cy="3962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Ask about VS Code commands and features.</a:t>
            </a:r>
          </a:p>
        </p:txBody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83D14F11-71E3-428A-B18D-A210E80D5B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3531870"/>
            <a:ext cx="1748790" cy="51054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736E7846-668E-4263-9742-783BB91851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608070"/>
            <a:ext cx="1558290" cy="3962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@github</a:t>
            </a:r>
          </a:p>
        </p:txBody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581DFAF9-7679-4498-B831-E17544706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2440" y="3531870"/>
            <a:ext cx="3394710" cy="51054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C818F0A5-991C-4F1A-86D8-C3675C6CC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7690" y="3608070"/>
            <a:ext cx="3204210" cy="3962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Use GitHub-specific Copilot skills.</a:t>
            </a:r>
          </a:p>
        </p:txBody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30B24DA6-3D08-4BD5-AF9E-2582C26A9C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4042410"/>
            <a:ext cx="1748790" cy="51054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6E6844F7-ABA7-47DB-BD33-811ECD5FF6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4118610"/>
            <a:ext cx="1558290" cy="3962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@azure</a:t>
            </a:r>
          </a:p>
        </p:txBody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B6EF2637-A5D6-4082-9509-74EEB1A1E2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2440" y="4042410"/>
            <a:ext cx="3394710" cy="51054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CCEFF4ED-52D2-4906-B237-84543E0355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7690" y="4118610"/>
            <a:ext cx="3204210" cy="3962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Use Azure service context when available.</a:t>
            </a:r>
          </a:p>
        </p:txBody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C2CA602F-1537-4E6E-AE0F-FD7FC8B7A9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4762500"/>
            <a:ext cx="5143500" cy="1162050"/>
          </a:xfrm>
          <a:prstGeom xmlns:a="http://schemas.openxmlformats.org/drawingml/2006/main" prst="roundRect">
            <a:avLst>
              <a:gd name="adj" fmla="val 6557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B7D8D2"/>
            </a:solidFill>
            <a:prstDash val="solid"/>
          </a:ln>
        </p:spPr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FAEBCA24-39C6-4FC5-9FBE-700541E23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1619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Prompt pattern</a:t>
            </a:r>
          </a:p>
        </p:txBody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9D5778E0-CC2C-4508-8C6F-8575DD8091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5257800"/>
            <a:ext cx="44767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20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@workspace using #selection, identify test scenarios and missing edge cases for this story.</a:t>
            </a:r>
          </a:p>
        </p:txBody>
      </p:sp>
    </p:spTree>
    <p:extLst>
      <p:ext uri="{BB962C8B-B14F-4D97-AF65-F5344CB8AC3E}">
        <p14:creationId xmlns:p14="http://schemas.microsoft.com/office/powerpoint/2010/main" val="2757719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2BB2927-F6D4-42A3-9B16-527C8FE6CF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TERMINAL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FB1FEAE-1C0C-4D25-94D7-81C8FF283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Copilot CLI command cheat sheet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209E532-E087-4B40-9AD3-5335494801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Use CLI commands when the QA workflow starts from a terminal, repo, diff, or MCP setup.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82C54FF-7F1B-4D7D-8B7C-EDDC13481F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5555E4B-45A5-43F2-B25B-4425C8B511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C578DCD-972B-47F9-A2F1-95834F9EBC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Source: GitHub Copilot CLI command reference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5BC75CD-A6BE-4CEB-9C62-7E83F79764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07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573A072-259E-4421-8C4B-80B8E4AB87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638300"/>
            <a:ext cx="341985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43A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DCA43B7-0CFF-4625-B089-749077A79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1733550"/>
            <a:ext cx="3229356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Command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F53D76A-DC15-4727-AEF4-36F7B037E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86656" y="1638300"/>
            <a:ext cx="6638544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43A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3B72A75-0723-4E45-9C6B-4507468761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81906" y="1733550"/>
            <a:ext cx="6448044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One-line use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690B9D5-B4D3-4F95-9213-3B72B79F6B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038350"/>
            <a:ext cx="3419856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6B795DE-CFF3-4490-9065-DEA3E4FA06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2114550"/>
            <a:ext cx="3229356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C0392D2-94C3-4E1A-BF6C-C2FAD8B249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86656" y="2038350"/>
            <a:ext cx="6638544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1F5DB63-175B-49B0-8D9E-F76AAEB3F8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81906" y="2114550"/>
            <a:ext cx="6448044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Launch the interactive Copilot CLI.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F6DF01C-B0BF-4947-BE86-73A032F16B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465917"/>
            <a:ext cx="3419856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C64828C-B02F-42CC-83F4-5C9AF9D70C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2542117"/>
            <a:ext cx="3229356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login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4D0BAF3-DB48-4CF8-8CBF-71CF6AA8BF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86656" y="2465917"/>
            <a:ext cx="6638544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8FA800B-59A7-4231-AA98-6FEED864B9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81906" y="2542117"/>
            <a:ext cx="6448044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Authenticate with Copilot.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65692F1-7FD3-4F07-8F4B-0AC6B67619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893483"/>
            <a:ext cx="3419856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A7B0D4A-1464-4E28-96FF-031671530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2969683"/>
            <a:ext cx="3229356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init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BB2D38A-F9CB-4B4F-A19D-C1C19F0C0A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86656" y="2893483"/>
            <a:ext cx="6638544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1AA9709-25A2-4446-9B92-A57658645B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81906" y="2969683"/>
            <a:ext cx="6448044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Initialize Copilot instructions for the repository.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CD90C7B-5C6D-4412-BB0D-7580AA573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21050"/>
            <a:ext cx="3419856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5A71E29-F49A-4A01-BE71-34C79F5A3B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397250"/>
            <a:ext cx="3229356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mcp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4E4245A-A7FF-4E38-9FA0-6438D66A98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86656" y="3321050"/>
            <a:ext cx="6638544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5E1C230-DCC3-439D-9684-41155D116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81906" y="3397250"/>
            <a:ext cx="6448044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Manage MCP server configurations.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61EF086-F00D-4455-A70F-DA6B97EA17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748617"/>
            <a:ext cx="3419856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DC10C70-7B76-4764-9D45-AB11D3805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824817"/>
            <a:ext cx="3229356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plugin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D0ECAFF-1735-4856-A757-AB7B75AFA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86656" y="3748617"/>
            <a:ext cx="6638544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A1C4C68-F6C8-49E7-8B73-0523705561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81906" y="3824817"/>
            <a:ext cx="6448044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Manage plugins and plugin marketplaces.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8097DBC-A164-4336-A646-53026A2F0D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176183"/>
            <a:ext cx="3419856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7C29AF6-C100-47D0-BF98-EA11147F77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52383"/>
            <a:ext cx="3229356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completion SHELL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5FFEC9A-4880-4D60-9FC8-D5D50A35E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86656" y="4176183"/>
            <a:ext cx="6638544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066DF9F4-12FB-4A2E-A983-EF661D3425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81906" y="4252383"/>
            <a:ext cx="6448044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Generate shell completion for bash, zsh, or fish.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9FC88D5-79CD-4FB0-9982-75E39845E0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603750"/>
            <a:ext cx="3419856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B935B881-E098-486E-B180-9FE85B934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679950"/>
            <a:ext cx="3229356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help [TOPIC]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209FE4D-271C-44A0-9A0F-764DD4C40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86656" y="4603750"/>
            <a:ext cx="6638544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E411B20C-C666-482E-A6D9-648072071A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81906" y="4679950"/>
            <a:ext cx="6448044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Display CLI help or topic help.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9C67FE2F-D0C8-4B21-889B-59F9F9C310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31317"/>
            <a:ext cx="3419856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DB2F3108-6C74-4A7B-841A-DBEADCFB5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5107517"/>
            <a:ext cx="3229356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update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9A3456E6-CC87-41B2-AB2A-098D07A8F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86656" y="5031317"/>
            <a:ext cx="6638544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FB908E21-6BF6-4AC3-93B9-BE85E76EDA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81906" y="5107517"/>
            <a:ext cx="6448044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Download and install the latest version.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93F52A47-202A-4E82-84C4-650E63AE54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458883"/>
            <a:ext cx="3419856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3DECB8E4-0FF5-4E0F-94AE-1423A53AEE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5535083"/>
            <a:ext cx="3229356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copilot version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AF1BD4B0-EA4B-4667-8F1E-291E46325B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86656" y="5458883"/>
            <a:ext cx="6638544" cy="427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67197BE1-7001-4EB7-A476-C7EB7A6A1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81906" y="5535083"/>
            <a:ext cx="6448044" cy="3132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Show version information and check updates.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A6429444-7F2F-42D4-A374-9EEFD87B54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6000750"/>
            <a:ext cx="9525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QA use case: run Copilot from a test repo, attach failures, review diffs, and manage MCP context without leaving the terminal.</a:t>
            </a:r>
          </a:p>
        </p:txBody>
      </p:sp>
    </p:spTree>
    <p:extLst>
      <p:ext uri="{BB962C8B-B14F-4D97-AF65-F5344CB8AC3E}">
        <p14:creationId xmlns:p14="http://schemas.microsoft.com/office/powerpoint/2010/main" val="609725660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E4E1B3C-F19A-4795-89BE-71F07321AC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SKILLS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4641788-ED4A-4BAD-BB00-18EF97034E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Skill and MCP command cheat sheet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0C90DA6-55F6-4930-B768-0C47EF61D6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These commands support reusable QA skills and Jira/MCP context.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3D947FE-C4C6-488F-B550-142621CE58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54C13E1-1E1A-4026-ADA0-7DAE138AA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4A9E253-C175-4B25-9991-FC04FE2DF3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Sources: GitHub Docs skill and CLI references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EC75B7B-B64B-41E0-BB61-2FE84877E7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08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B1BA57F-5EA7-4FA3-B594-D7EFD3E8F4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581150"/>
            <a:ext cx="2843022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1DABD69-80E0-4795-B460-92B36145DC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76400"/>
            <a:ext cx="2652522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975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GitHub CLI skill command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EC59152-695C-4A7F-B9E4-C559D45A6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7372" y="1581150"/>
            <a:ext cx="2624328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09F7608-3AA8-41D9-B848-AF8A55745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52622" y="1676400"/>
            <a:ext cx="2433828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975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One-line use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35267E0-C9EC-4943-BC8D-30A91DE60D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981200"/>
            <a:ext cx="2843022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D15713E-DBF6-4211-91ED-14710A5EBB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057400"/>
            <a:ext cx="2652522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gh skill search TOPIC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716CB3C-17D0-41FC-8535-B1048E44B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7372" y="1981200"/>
            <a:ext cx="2624328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0A87CD5-3B6A-4B9F-8C07-7BDD804F3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52622" y="2057400"/>
            <a:ext cx="2433828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Find skills by topic.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C53E669-CBDE-43BB-A7E8-068D338D0F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2464594"/>
            <a:ext cx="2843022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1EDF518-3A01-4E12-946C-46BA5F9542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540794"/>
            <a:ext cx="2652522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gh skill preview OWNER/REPO SKILL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48206F8-0BCF-4B55-AD96-FAD2166AA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7372" y="2464594"/>
            <a:ext cx="2624328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16C6342-91C0-4A12-87E1-91F0223832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52622" y="2540794"/>
            <a:ext cx="2433828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Inspect a skill before installing.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3DBE1A0-0E43-4E78-B8BA-A655EAAB87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2947988"/>
            <a:ext cx="2843022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0C11FFA-D742-41B0-BF59-BDDAAC8B2E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24188"/>
            <a:ext cx="2652522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gh skill install OWNER/REPO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F88DA03-C015-4969-9588-6767D78A32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7372" y="2947988"/>
            <a:ext cx="2624328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568730C-2E2F-45A7-B36D-CD9F92C743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52622" y="3024188"/>
            <a:ext cx="2433828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Browse and install from a repository.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B3F0A7D-9D96-483E-9E69-E114F713D9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3431381"/>
            <a:ext cx="2843022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9023914-CC39-4C5D-9ACE-9282C2FAC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507581"/>
            <a:ext cx="2652522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gh skill install OWNER/REPO SKILL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88B7C93-AABC-4F90-945C-B284A0E3E5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7372" y="3431381"/>
            <a:ext cx="2624328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6F3CAF2-820E-41A5-A361-8151EF610C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52622" y="3507581"/>
            <a:ext cx="2433828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Install one specific skill.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CC25857-05A3-4E8C-BD42-BCBD7796D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3914775"/>
            <a:ext cx="2843022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492AA8D-F203-46AE-9B12-F95DBB55F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90975"/>
            <a:ext cx="2652522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gh skill update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BAE79D1-CF8E-4465-A2FA-7215C56F8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7372" y="3914775"/>
            <a:ext cx="2624328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FBBB678-75AA-43AF-8EF6-E61D65CD39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52622" y="3990975"/>
            <a:ext cx="2433828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Check or update installed skills.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EAAE2AB-2B1A-4066-86EB-77706244EB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4398169"/>
            <a:ext cx="2843022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AEFF2A7B-3D11-42BF-A881-4145FE84D0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474369"/>
            <a:ext cx="2652522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gh skill publish --dry-run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9F60713-3901-4100-B09C-2B4DDA047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7372" y="4398169"/>
            <a:ext cx="2624328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168D6CE-3AF2-4A63-8126-F4AA634EDF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52622" y="4474369"/>
            <a:ext cx="2433828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Validate without publishing.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2F38439-8445-4BEB-A51C-0A373660D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4881563"/>
            <a:ext cx="2843022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4CC03B3-C83F-454E-9364-89E3CCBBCE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957763"/>
            <a:ext cx="2652522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gh skill publish --fix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8AA96857-86FE-4CD1-81BC-930F59A815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7372" y="4881563"/>
            <a:ext cx="2624328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E4953AE7-7F1A-4482-BCF2-F1B537BA5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52622" y="4957763"/>
            <a:ext cx="2433828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Auto-fix metadata issues.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1C5C9AC5-8E98-4310-9A06-83670DAF69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5364956"/>
            <a:ext cx="2843022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CB8102B9-6331-4379-9181-407991C996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441156"/>
            <a:ext cx="2652522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gh skill publish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19E9F5F7-096D-4C43-87FB-786CCCFD8F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7372" y="5364956"/>
            <a:ext cx="2624328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A10F1770-162B-4CA6-B9A0-28557EF902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52622" y="5441156"/>
            <a:ext cx="2433828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Validate and publish skills.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73C40F7F-60DD-4CD7-8A39-E1779C381F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2296287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99D96F5D-47E1-495D-970B-C91F3F291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1676400"/>
            <a:ext cx="2105787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975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CLI session command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1128C360-5635-40DF-A91A-4BC66C9080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06587" y="1581150"/>
            <a:ext cx="3171063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097AA448-1670-46C3-8575-1CA501A6C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01837" y="1676400"/>
            <a:ext cx="2980563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975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One-line use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1CBCC5DF-47C2-4916-8F42-42946ADA17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981200"/>
            <a:ext cx="2296287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203B2D57-F971-42C1-A84D-FDBB4635F6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057400"/>
            <a:ext cx="2105787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/skills list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F87B5AAC-32B5-4B4F-929F-59E3B5AB26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06587" y="1981200"/>
            <a:ext cx="3171063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77CB08A1-7070-4EF4-9AF0-F53A7087C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01837" y="2057400"/>
            <a:ext cx="2980563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Show loaded skills.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03EFC173-9E6F-4025-A6F2-8C291297C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2464594"/>
            <a:ext cx="2296287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4C0A9365-69CF-4842-ABE5-4B41FB9C3A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540794"/>
            <a:ext cx="2105787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/skills info NAME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7F8AFE46-996E-4A6D-B966-D264208FCD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06587" y="2464594"/>
            <a:ext cx="3171063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57F5D0D7-0FA5-4552-98F7-9A3B499F90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01837" y="2540794"/>
            <a:ext cx="2980563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Inspect a loaded skill.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844BDBC7-0D8E-4CCA-92E5-D358467BFA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2947988"/>
            <a:ext cx="2296287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18BDFCA7-D1FF-42F2-9C33-DCC39B98F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024188"/>
            <a:ext cx="2105787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/skills add PATH</a:t>
            </a:r>
          </a:p>
        </p:txBody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0CEE694B-FDB8-422E-9521-D8539DEBB6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06587" y="2947988"/>
            <a:ext cx="3171063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E2C8793A-D86E-44E7-A3F8-56BF6174ED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01837" y="3024188"/>
            <a:ext cx="2980563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Add a skill directory.</a:t>
            </a:r>
          </a:p>
        </p:txBody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BE16AF8A-EA57-48B3-9B6E-19A898B20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431381"/>
            <a:ext cx="2296287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F2071B72-A39A-4522-95A7-4A478AA7E4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507581"/>
            <a:ext cx="2105787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/skills remove NAME</a:t>
            </a:r>
          </a:p>
        </p:txBody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610BD5A7-A027-4B4B-B4B7-440743BC93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06587" y="3431381"/>
            <a:ext cx="3171063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543D08DA-B2CE-42AD-A304-287023647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01837" y="3507581"/>
            <a:ext cx="2980563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Remove a loaded skill.</a:t>
            </a:r>
          </a:p>
        </p:txBody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9E3AAAE3-4FAC-45ED-B72E-6F415DACB0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914775"/>
            <a:ext cx="2296287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C822B520-30E5-4D17-A6B1-2DF0B31761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990975"/>
            <a:ext cx="2105787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/skills reload</a:t>
            </a:r>
          </a:p>
        </p:txBody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4134A54B-554B-44B0-8A39-C4F55DD55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06587" y="3914775"/>
            <a:ext cx="3171063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CF4F8777-A0D6-478C-8EBD-33432D942F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01837" y="3990975"/>
            <a:ext cx="2980563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Reload skills after edits.</a:t>
            </a:r>
          </a:p>
        </p:txBody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F9E3FF19-00F2-4C64-A3B1-71402D7D3B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4398169"/>
            <a:ext cx="2296287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27B669BD-1EA6-4FA1-A82B-F915F13271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4474369"/>
            <a:ext cx="2105787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/mcp show</a:t>
            </a:r>
          </a:p>
        </p:txBody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C2C4FEBB-4807-495E-A759-03585C559F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06587" y="4398169"/>
            <a:ext cx="3171063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E0FD0A28-A925-4B1C-8154-588999A347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01837" y="4474369"/>
            <a:ext cx="2980563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Show configured MCP servers.</a:t>
            </a:r>
          </a:p>
        </p:txBody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059F9D54-C4CB-4676-8D46-24F2319BE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4881563"/>
            <a:ext cx="2296287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9BE6DE45-4B1B-42DA-A43F-E41DB8D00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4957763"/>
            <a:ext cx="2105787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/mcp auth NAME</a:t>
            </a:r>
          </a:p>
        </p:txBody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720CC8AF-81BD-46E0-9AA6-01DB47E7AD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06587" y="4881563"/>
            <a:ext cx="3171063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37C7CC62-FD1E-49B2-9503-1C4A418E85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01837" y="4957763"/>
            <a:ext cx="2980563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Authenticate an MCP server.</a:t>
            </a:r>
          </a:p>
        </p:txBody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F8E42D2F-0370-43D1-B9C2-384B0E4712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5364956"/>
            <a:ext cx="2296287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60037D90-A849-476A-A00E-7F793CF427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5441156"/>
            <a:ext cx="2105787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/env</a:t>
            </a:r>
          </a:p>
        </p:txBody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211C7767-4AD0-47E0-A276-9DA36B6DE4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06587" y="5364956"/>
            <a:ext cx="3171063" cy="4833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F8F3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B1D170AA-67D1-40DD-91FF-36577AC5FB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01837" y="5441156"/>
            <a:ext cx="2980563" cy="36909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38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938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Show instructions, MCP, skills, and plugins.</a:t>
            </a:r>
          </a:p>
        </p:txBody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45CB86F5-D3BE-4C87-9EF1-A1A4630447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981700"/>
            <a:ext cx="10096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Security habit: preview skills before installing and avoid pre-approving shell tools unless the skill source is trusted.</a:t>
            </a:r>
          </a:p>
        </p:txBody>
      </p:sp>
    </p:spTree>
    <p:extLst>
      <p:ext uri="{BB962C8B-B14F-4D97-AF65-F5344CB8AC3E}">
        <p14:creationId xmlns:p14="http://schemas.microsoft.com/office/powerpoint/2010/main" val="1515892475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7F4EE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DEADBD2-EF33-435C-BD24-FAF07C489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"/>
            <a:ext cx="5334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9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SDLC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21F8034-A0A0-4080-AAAA-98DF12EFD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858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 i="0">
                <a:solidFill>
                  <a:srgbClr val="101820"/>
                </a:solidFill>
                <a:latin typeface="Aptos Display"/>
                <a:ea typeface="Aptos Display"/>
                <a:cs typeface="Aptos Display"/>
              </a:rPr>
              <a:t>Full SDLC: where QA uses Copilot without losing ownership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64D3102-7F4F-4A71-A157-6FA53585E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001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3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Copilot drafts, explains, compares, and checks. The tester still decides risk, priority, and release readiness.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8F55B85-2929-4DD4-B73A-7948436F56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00800"/>
            <a:ext cx="109728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B986848-0BD0-4F18-AFDE-5BA558CE00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96050"/>
            <a:ext cx="4000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GitHub Copilot for QA | Session 1 Part 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68AED06-4A85-4BC1-8E3D-3C4B458FB0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6496050"/>
            <a:ext cx="5810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AD01FEE-662F-48A0-A363-C55FE20ED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96050"/>
            <a:ext cx="533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750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750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09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CAD1733-5EAC-4FD4-B711-F05EF596B1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962150"/>
            <a:ext cx="1619250" cy="24955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CFAF5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C7C618C-2953-4063-B01A-2484EECD10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152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49D6641-2440-4C01-B0AB-C66C2C0FD5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228850"/>
            <a:ext cx="4000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CA91050-DA55-4FBE-AEC7-32ADE1417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43200"/>
            <a:ext cx="12763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1. Requirements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947A5A9-44CB-4215-9295-3E0F68EBC6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57550"/>
            <a:ext cx="1257300" cy="914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Summarize stories, detect ambiguity, ask acceptance criteria questions.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FA7B6EC-D08C-4E54-BCDA-1CC378C13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14550" y="2952750"/>
            <a:ext cx="361950" cy="3048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C8C0B6"/>
          </a:solidFill>
          <a:ln xmlns:a="http://schemas.openxmlformats.org/drawingml/2006/main" w="0">
            <a:solidFill>
              <a:srgbClr val="C8C0B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88224B2-DCAD-4C09-96A1-8239DAF162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57450" y="1962150"/>
            <a:ext cx="1619250" cy="24955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627B4AF-9C94-485C-9086-B4B6844231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28900" y="2152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1FE9DDC-53FC-4498-A5AF-B622FE8914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28900" y="2228850"/>
            <a:ext cx="4000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3D28978-BA27-4377-8974-4CAD0D799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28900" y="2743200"/>
            <a:ext cx="12763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2. Design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F075C53-8A68-471D-86E2-9D95F0130B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28900" y="3257550"/>
            <a:ext cx="1257300" cy="914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Review flows, data rules, API contracts, and dependency risks.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5CD4D5C-133A-4288-B896-9415C882F6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24300" y="2952750"/>
            <a:ext cx="361950" cy="3048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C8C0B6"/>
          </a:solidFill>
          <a:ln xmlns:a="http://schemas.openxmlformats.org/drawingml/2006/main" w="0">
            <a:solidFill>
              <a:srgbClr val="C8C0B6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A4F9EAB-B1B8-49FA-B1DF-622BFA9468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1962150"/>
            <a:ext cx="1619250" cy="24955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CFAF5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B7DB88B-859D-4857-AE24-4C8AACCD73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8650" y="2152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2B84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21164A0-F541-4248-AFDD-D505012DAE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8650" y="2228850"/>
            <a:ext cx="4000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E612256-98F4-4062-9632-5851C4949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8650" y="2743200"/>
            <a:ext cx="12763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3. Development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485A3CA-B2C0-424C-9C57-CE5C1CEF99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8650" y="3257550"/>
            <a:ext cx="1257300" cy="914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Explain code, suggest unit tests, generate mocks, flag edge cases.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194059A-1C25-4AEA-A38A-DE41F5FCAC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2952750"/>
            <a:ext cx="361950" cy="3048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C8C0B6"/>
          </a:solidFill>
          <a:ln xmlns:a="http://schemas.openxmlformats.org/drawingml/2006/main" w="0">
            <a:solidFill>
              <a:srgbClr val="C8C0B6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302832-291C-48BA-9973-E6F9C6CE06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1962150"/>
            <a:ext cx="1619250" cy="24955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9C84F21-0AD8-42AA-AB6B-E58FC4C9D0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2152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6E6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7AC0C65-189B-45EC-9D5C-2B47587AD0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2228850"/>
            <a:ext cx="4000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BA4DF31-01E0-4F33-BDDB-0CE1E80861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2743200"/>
            <a:ext cx="12763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4. Testing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0A2D495-3997-41C1-A130-074E7E0EC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3257550"/>
            <a:ext cx="1257300" cy="914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Create test plan, cases, test data, automation drafts, and regression notes.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7729D05-5EDA-4228-B6A9-789C8F76B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952750"/>
            <a:ext cx="361950" cy="3048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C8C0B6"/>
          </a:solidFill>
          <a:ln xmlns:a="http://schemas.openxmlformats.org/drawingml/2006/main" w="0">
            <a:solidFill>
              <a:srgbClr val="C8C0B6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3C04830-3E67-4C93-8149-6807058FED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1962150"/>
            <a:ext cx="1619250" cy="24955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CFAF5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46CFE71-F397-4017-BF67-1A607085AF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2152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95F3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27FEAA3B-F416-4608-8DD6-1ADEC6F12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2228850"/>
            <a:ext cx="4000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605A3E3-66F9-4F08-9518-24F98E0C3F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2743200"/>
            <a:ext cx="12763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5. Release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0E9B181-DF75-4501-A8B3-2F88A5B61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1257300" cy="914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Summarize risk, prepare test report, verify defects, review release notes.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AFF551F-0D41-4BED-9C1E-6A90A4DB6B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952750"/>
            <a:ext cx="361950" cy="3048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C8C0B6"/>
          </a:solidFill>
          <a:ln xmlns:a="http://schemas.openxmlformats.org/drawingml/2006/main" w="0">
            <a:solidFill>
              <a:srgbClr val="C8C0B6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82C2D02A-14F0-4EB0-B864-76A56236BB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1962150"/>
            <a:ext cx="1619250" cy="24955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2C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350C0C6-6F11-4CAE-BA32-BC7E98115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67900" y="2152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2B84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A082CB31-6E31-4F95-8792-814172CA82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67900" y="2228850"/>
            <a:ext cx="4000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 i="0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FFFFFF"/>
                </a:solidFill>
                <a:latin typeface="Aptos"/>
                <a:ea typeface="Aptos"/>
                <a:cs typeface="Aptos"/>
              </a:rPr>
              <a:t>6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BFD9C7C9-3875-412B-A6B9-BA687354CE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67900" y="2743200"/>
            <a:ext cx="12763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350" b="1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6. Maintenance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0BE2C4D2-6413-48E5-868B-79067E6E85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67900" y="3257550"/>
            <a:ext cx="1257300" cy="914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13" b="0" i="0">
                <a:solidFill>
                  <a:srgbClr val="5B6470"/>
                </a:solidFill>
                <a:latin typeface="Aptos"/>
                <a:ea typeface="Aptos"/>
                <a:cs typeface="Aptos"/>
              </a:defRPr>
            </a:pPr>
            <a:r>
              <a:rPr sz="1013" b="0" i="0">
                <a:solidFill>
                  <a:srgbClr val="5B6470"/>
                </a:solidFill>
                <a:latin typeface="Aptos"/>
                <a:ea typeface="Aptos"/>
                <a:cs typeface="Aptos"/>
              </a:rPr>
              <a:t>Analyze production defects, improve regression pack, update skills.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0AEA10F8-FAD6-49F3-A186-C77AE49E76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4857750"/>
            <a:ext cx="9429750" cy="704850"/>
          </a:xfrm>
          <a:prstGeom xmlns:a="http://schemas.openxmlformats.org/drawingml/2006/main" prst="roundRect">
            <a:avLst>
              <a:gd name="adj" fmla="val 10811"/>
            </a:avLst>
          </a:prstGeom>
          <a:solidFill xmlns:a="http://schemas.openxmlformats.org/drawingml/2006/main">
            <a:srgbClr val="DCEFEB"/>
          </a:solidFill>
          <a:ln xmlns:a="http://schemas.openxmlformats.org/drawingml/2006/main" w="9525">
            <a:solidFill>
              <a:srgbClr val="B7D8D2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97A8A4A7-2169-4C71-9AD3-6CE9EFE66E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19250" y="5029200"/>
            <a:ext cx="1333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 i="0">
                <a:solidFill>
                  <a:srgbClr val="0B6E69"/>
                </a:solidFill>
                <a:latin typeface="Aptos"/>
                <a:ea typeface="Aptos"/>
                <a:cs typeface="Aptos"/>
              </a:defRPr>
            </a:pPr>
            <a:r>
              <a:rPr sz="1200" b="1" i="0">
                <a:solidFill>
                  <a:srgbClr val="0B6E69"/>
                </a:solidFill>
                <a:latin typeface="Aptos"/>
                <a:ea typeface="Aptos"/>
                <a:cs typeface="Aptos"/>
              </a:rPr>
              <a:t>Teaching line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44F40C82-FA29-467A-B9A7-EEC76FE65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71800" y="5010150"/>
            <a:ext cx="7239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0" i="0">
                <a:solidFill>
                  <a:srgbClr val="101820"/>
                </a:solidFill>
                <a:latin typeface="Aptos"/>
                <a:ea typeface="Aptos"/>
                <a:cs typeface="Aptos"/>
              </a:defRPr>
            </a:pPr>
            <a:r>
              <a:rPr sz="1275" b="0" i="0">
                <a:solidFill>
                  <a:srgbClr val="101820"/>
                </a:solidFill>
                <a:latin typeface="Aptos"/>
                <a:ea typeface="Aptos"/>
                <a:cs typeface="Aptos"/>
              </a:rPr>
              <a:t>Use Copilot to accelerate artifact creation, then review outputs against business risk, traceability, compliance, and testability.</a:t>
            </a:r>
          </a:p>
        </p:txBody>
      </p:sp>
    </p:spTree>
    <p:extLst>
      <p:ext uri="{BB962C8B-B14F-4D97-AF65-F5344CB8AC3E}">
        <p14:creationId xmlns:p14="http://schemas.microsoft.com/office/powerpoint/2010/main" val="187788726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2026-06-16T03:02:23.3370000Z</dcterms:created>
  <dcterms:modified xsi:type="dcterms:W3CDTF">2026-06-16T03:02:23.3370000Z</dcterms:modified>
</coreProperties>
</file>